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2"/>
  </p:sldMasterIdLst>
  <p:notesMasterIdLst>
    <p:notesMasterId r:id="rId7"/>
  </p:notesMasterIdLst>
  <p:sldIdLst>
    <p:sldId id="269" r:id="rId3"/>
    <p:sldId id="257" r:id="rId4"/>
    <p:sldId id="268" r:id="rId5"/>
    <p:sldId id="310" r:id="rId6"/>
  </p:sldIdLst>
  <p:sldSz cx="12192000" cy="6858000"/>
  <p:notesSz cx="7010400" cy="9236075"/>
  <p:embeddedFontLst>
    <p:embeddedFont>
      <p:font typeface="Arial Narrow" panose="020B060602020203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gJFq6H9MUFqmbVWJ02UJrje8XrA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AE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2E54A29-D357-4627-B640-39C586A407A0}">
  <a:tblStyle styleId="{52E54A29-D357-4627-B640-39C586A407A0}" styleName="Table_0">
    <a:wholeTbl>
      <a:tcTxStyle b="off" i="off">
        <a:font>
          <a:latin typeface="Century Gothic"/>
          <a:ea typeface="Century Gothic"/>
          <a:cs typeface="Century Gothic"/>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7EA"/>
          </a:solidFill>
        </a:fill>
      </a:tcStyle>
    </a:wholeTbl>
    <a:band1H>
      <a:tcTxStyle/>
      <a:tcStyle>
        <a:tcBdr/>
        <a:fill>
          <a:solidFill>
            <a:srgbClr val="CACCD1"/>
          </a:solidFill>
        </a:fill>
      </a:tcStyle>
    </a:band1H>
    <a:band2H>
      <a:tcTxStyle/>
      <a:tcStyle>
        <a:tcBdr/>
      </a:tcStyle>
    </a:band2H>
    <a:band1V>
      <a:tcTxStyle/>
      <a:tcStyle>
        <a:tcBdr/>
        <a:fill>
          <a:solidFill>
            <a:srgbClr val="CACCD1"/>
          </a:solidFill>
        </a:fill>
      </a:tcStyle>
    </a:band1V>
    <a:band2V>
      <a:tcTxStyle/>
      <a:tcStyle>
        <a:tcBdr/>
      </a:tcStyle>
    </a:band2V>
    <a:lastCol>
      <a:tcTxStyle b="on" i="off">
        <a:font>
          <a:latin typeface="Century Gothic"/>
          <a:ea typeface="Century Gothic"/>
          <a:cs typeface="Century Gothic"/>
        </a:font>
        <a:schemeClr val="lt1"/>
      </a:tcTxStyle>
      <a:tcStyle>
        <a:tcBdr/>
        <a:fill>
          <a:solidFill>
            <a:schemeClr val="accent1"/>
          </a:solidFill>
        </a:fill>
      </a:tcStyle>
    </a:lastCol>
    <a:firstCol>
      <a:tcTxStyle b="on" i="off">
        <a:font>
          <a:latin typeface="Century Gothic"/>
          <a:ea typeface="Century Gothic"/>
          <a:cs typeface="Century Gothic"/>
        </a:font>
        <a:schemeClr val="lt1"/>
      </a:tcTxStyle>
      <a:tcStyle>
        <a:tcBdr/>
        <a:fill>
          <a:solidFill>
            <a:schemeClr val="accent1"/>
          </a:solidFill>
        </a:fill>
      </a:tcStyle>
    </a:firstCol>
    <a:lastRow>
      <a:tcTxStyle b="on" i="off">
        <a:font>
          <a:latin typeface="Century Gothic"/>
          <a:ea typeface="Century Gothic"/>
          <a:cs typeface="Century Gothic"/>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entury Gothic"/>
          <a:ea typeface="Century Gothic"/>
          <a:cs typeface="Century Gothic"/>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138"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notesMaster" Target="notesMasters/notesMaster1.xml"/><Relationship Id="rId2" Type="http://schemas.openxmlformats.org/officeDocument/2006/relationships/slideMaster" Target="slideMasters/slideMaster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4.fntdata"/><Relationship Id="rId5" Type="http://schemas.openxmlformats.org/officeDocument/2006/relationships/slide" Target="slides/slide3.xml"/><Relationship Id="rId23" Type="http://schemas.openxmlformats.org/officeDocument/2006/relationships/tableStyles" Target="tableStyles.xml"/><Relationship Id="rId10" Type="http://schemas.openxmlformats.org/officeDocument/2006/relationships/font" Target="fonts/font3.fntdata"/><Relationship Id="rId19" Type="http://customschemas.google.com/relationships/presentationmetadata" Target="metadata"/><Relationship Id="rId4" Type="http://schemas.openxmlformats.org/officeDocument/2006/relationships/slide" Target="slides/slide2.xml"/><Relationship Id="rId9" Type="http://schemas.openxmlformats.org/officeDocument/2006/relationships/font" Target="fonts/font2.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8475" cy="46355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338" y="0"/>
            <a:ext cx="3038475" cy="46355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33425" y="1154113"/>
            <a:ext cx="5543550" cy="31178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675" y="4445000"/>
            <a:ext cx="5607050" cy="3636963"/>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772525"/>
            <a:ext cx="3038475" cy="4635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338" y="8772525"/>
            <a:ext cx="3038475" cy="46355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1:notes"/>
          <p:cNvSpPr txBox="1">
            <a:spLocks noGrp="1"/>
          </p:cNvSpPr>
          <p:nvPr>
            <p:ph type="body" idx="1"/>
          </p:nvPr>
        </p:nvSpPr>
        <p:spPr>
          <a:xfrm>
            <a:off x="701675" y="4445000"/>
            <a:ext cx="5607050" cy="3636963"/>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91" name="Google Shape;291;p1:notes"/>
          <p:cNvSpPr>
            <a:spLocks noGrp="1" noRot="1" noChangeAspect="1"/>
          </p:cNvSpPr>
          <p:nvPr>
            <p:ph type="sldImg" idx="2"/>
          </p:nvPr>
        </p:nvSpPr>
        <p:spPr>
          <a:xfrm>
            <a:off x="733425" y="1154113"/>
            <a:ext cx="5543550" cy="31178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84090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p2:notes"/>
          <p:cNvSpPr txBox="1">
            <a:spLocks noGrp="1"/>
          </p:cNvSpPr>
          <p:nvPr>
            <p:ph type="body" idx="1"/>
          </p:nvPr>
        </p:nvSpPr>
        <p:spPr>
          <a:xfrm>
            <a:off x="701675" y="4445000"/>
            <a:ext cx="5607050" cy="3636963"/>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8" name="Google Shape;318;p2:notes"/>
          <p:cNvSpPr>
            <a:spLocks noGrp="1" noRot="1" noChangeAspect="1"/>
          </p:cNvSpPr>
          <p:nvPr>
            <p:ph type="sldImg" idx="2"/>
          </p:nvPr>
        </p:nvSpPr>
        <p:spPr>
          <a:xfrm>
            <a:off x="733425" y="1154113"/>
            <a:ext cx="5543550" cy="31178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0"/>
        <p:cNvGrpSpPr/>
        <p:nvPr/>
      </p:nvGrpSpPr>
      <p:grpSpPr>
        <a:xfrm>
          <a:off x="0" y="0"/>
          <a:ext cx="0" cy="0"/>
          <a:chOff x="0" y="0"/>
          <a:chExt cx="0" cy="0"/>
        </a:xfrm>
      </p:grpSpPr>
      <p:sp>
        <p:nvSpPr>
          <p:cNvPr id="91" name="Google Shape;91;p7"/>
          <p:cNvSpPr txBox="1">
            <a:spLocks noGrp="1"/>
          </p:cNvSpPr>
          <p:nvPr>
            <p:ph type="ctrTitle"/>
          </p:nvPr>
        </p:nvSpPr>
        <p:spPr>
          <a:xfrm>
            <a:off x="914400" y="2130426"/>
            <a:ext cx="103632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7"/>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93" name="Google Shape;93;p7"/>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7"/>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7"/>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20"/>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99" name="Google Shape;99;p20"/>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0"/>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20"/>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963084" y="4406901"/>
            <a:ext cx="103632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 name="Google Shape;104;p21"/>
          <p:cNvSpPr txBox="1">
            <a:spLocks noGrp="1"/>
          </p:cNvSpPr>
          <p:nvPr>
            <p:ph type="body" idx="1"/>
          </p:nvPr>
        </p:nvSpPr>
        <p:spPr>
          <a:xfrm>
            <a:off x="963084" y="2906713"/>
            <a:ext cx="103632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105" name="Google Shape;105;p21"/>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1"/>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1"/>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22"/>
          <p:cNvSpPr txBox="1">
            <a:spLocks noGrp="1"/>
          </p:cNvSpPr>
          <p:nvPr>
            <p:ph type="body" idx="1"/>
          </p:nvPr>
        </p:nvSpPr>
        <p:spPr>
          <a:xfrm>
            <a:off x="609600" y="1600201"/>
            <a:ext cx="53848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11" name="Google Shape;111;p22"/>
          <p:cNvSpPr txBox="1">
            <a:spLocks noGrp="1"/>
          </p:cNvSpPr>
          <p:nvPr>
            <p:ph type="body" idx="2"/>
          </p:nvPr>
        </p:nvSpPr>
        <p:spPr>
          <a:xfrm>
            <a:off x="6197600" y="1600201"/>
            <a:ext cx="53848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12" name="Google Shape;112;p22"/>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2"/>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22"/>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7" name="Google Shape;117;p23"/>
          <p:cNvSpPr txBox="1">
            <a:spLocks noGrp="1"/>
          </p:cNvSpPr>
          <p:nvPr>
            <p:ph type="body" idx="1"/>
          </p:nvPr>
        </p:nvSpPr>
        <p:spPr>
          <a:xfrm>
            <a:off x="609600" y="1535113"/>
            <a:ext cx="5386917"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118" name="Google Shape;118;p23"/>
          <p:cNvSpPr txBox="1">
            <a:spLocks noGrp="1"/>
          </p:cNvSpPr>
          <p:nvPr>
            <p:ph type="body" idx="2"/>
          </p:nvPr>
        </p:nvSpPr>
        <p:spPr>
          <a:xfrm>
            <a:off x="609600" y="2174875"/>
            <a:ext cx="5386917"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119" name="Google Shape;119;p23"/>
          <p:cNvSpPr txBox="1">
            <a:spLocks noGrp="1"/>
          </p:cNvSpPr>
          <p:nvPr>
            <p:ph type="body" idx="3"/>
          </p:nvPr>
        </p:nvSpPr>
        <p:spPr>
          <a:xfrm>
            <a:off x="6193368" y="1535113"/>
            <a:ext cx="5389033"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120" name="Google Shape;120;p23"/>
          <p:cNvSpPr txBox="1">
            <a:spLocks noGrp="1"/>
          </p:cNvSpPr>
          <p:nvPr>
            <p:ph type="body" idx="4"/>
          </p:nvPr>
        </p:nvSpPr>
        <p:spPr>
          <a:xfrm>
            <a:off x="6193368" y="2174875"/>
            <a:ext cx="5389033"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121" name="Google Shape;121;p23"/>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23"/>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3" name="Google Shape;123;p23"/>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4"/>
        <p:cNvGrpSpPr/>
        <p:nvPr/>
      </p:nvGrpSpPr>
      <p:grpSpPr>
        <a:xfrm>
          <a:off x="0" y="0"/>
          <a:ext cx="0" cy="0"/>
          <a:chOff x="0" y="0"/>
          <a:chExt cx="0" cy="0"/>
        </a:xfrm>
      </p:grpSpPr>
      <p:sp>
        <p:nvSpPr>
          <p:cNvPr id="125" name="Google Shape;125;p24"/>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6" name="Google Shape;126;p24"/>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24"/>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24"/>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9"/>
        <p:cNvGrpSpPr/>
        <p:nvPr/>
      </p:nvGrpSpPr>
      <p:grpSpPr>
        <a:xfrm>
          <a:off x="0" y="0"/>
          <a:ext cx="0" cy="0"/>
          <a:chOff x="0" y="0"/>
          <a:chExt cx="0" cy="0"/>
        </a:xfrm>
      </p:grpSpPr>
      <p:sp>
        <p:nvSpPr>
          <p:cNvPr id="130" name="Google Shape;130;p25"/>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25"/>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2" name="Google Shape;132;p25"/>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33"/>
        <p:cNvGrpSpPr/>
        <p:nvPr/>
      </p:nvGrpSpPr>
      <p:grpSpPr>
        <a:xfrm>
          <a:off x="0" y="0"/>
          <a:ext cx="0" cy="0"/>
          <a:chOff x="0" y="0"/>
          <a:chExt cx="0" cy="0"/>
        </a:xfrm>
      </p:grpSpPr>
      <p:sp>
        <p:nvSpPr>
          <p:cNvPr id="134" name="Google Shape;134;p26"/>
          <p:cNvSpPr txBox="1">
            <a:spLocks noGrp="1"/>
          </p:cNvSpPr>
          <p:nvPr>
            <p:ph type="title"/>
          </p:nvPr>
        </p:nvSpPr>
        <p:spPr>
          <a:xfrm>
            <a:off x="609601" y="273050"/>
            <a:ext cx="4011084"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5" name="Google Shape;135;p26"/>
          <p:cNvSpPr txBox="1">
            <a:spLocks noGrp="1"/>
          </p:cNvSpPr>
          <p:nvPr>
            <p:ph type="body" idx="1"/>
          </p:nvPr>
        </p:nvSpPr>
        <p:spPr>
          <a:xfrm>
            <a:off x="4766733" y="273051"/>
            <a:ext cx="6815667"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136" name="Google Shape;136;p26"/>
          <p:cNvSpPr txBox="1">
            <a:spLocks noGrp="1"/>
          </p:cNvSpPr>
          <p:nvPr>
            <p:ph type="body" idx="2"/>
          </p:nvPr>
        </p:nvSpPr>
        <p:spPr>
          <a:xfrm>
            <a:off x="609601" y="1435101"/>
            <a:ext cx="4011084"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137" name="Google Shape;137;p26"/>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8" name="Google Shape;138;p26"/>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26"/>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2" name="Google Shape;22;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40"/>
        <p:cNvGrpSpPr/>
        <p:nvPr/>
      </p:nvGrpSpPr>
      <p:grpSpPr>
        <a:xfrm>
          <a:off x="0" y="0"/>
          <a:ext cx="0" cy="0"/>
          <a:chOff x="0" y="0"/>
          <a:chExt cx="0" cy="0"/>
        </a:xfrm>
      </p:grpSpPr>
      <p:sp>
        <p:nvSpPr>
          <p:cNvPr id="141" name="Google Shape;141;p27"/>
          <p:cNvSpPr txBox="1">
            <a:spLocks noGrp="1"/>
          </p:cNvSpPr>
          <p:nvPr>
            <p:ph type="title"/>
          </p:nvPr>
        </p:nvSpPr>
        <p:spPr>
          <a:xfrm>
            <a:off x="2389717" y="4800600"/>
            <a:ext cx="73152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2" name="Google Shape;142;p27"/>
          <p:cNvSpPr>
            <a:spLocks noGrp="1"/>
          </p:cNvSpPr>
          <p:nvPr>
            <p:ph type="pic" idx="2"/>
          </p:nvPr>
        </p:nvSpPr>
        <p:spPr>
          <a:xfrm>
            <a:off x="2389717" y="612775"/>
            <a:ext cx="7315200" cy="4114800"/>
          </a:xfrm>
          <a:prstGeom prst="rect">
            <a:avLst/>
          </a:prstGeom>
          <a:noFill/>
          <a:ln>
            <a:noFill/>
          </a:ln>
        </p:spPr>
      </p:sp>
      <p:sp>
        <p:nvSpPr>
          <p:cNvPr id="143" name="Google Shape;143;p27"/>
          <p:cNvSpPr txBox="1">
            <a:spLocks noGrp="1"/>
          </p:cNvSpPr>
          <p:nvPr>
            <p:ph type="body" idx="1"/>
          </p:nvPr>
        </p:nvSpPr>
        <p:spPr>
          <a:xfrm>
            <a:off x="2389717" y="5367338"/>
            <a:ext cx="73152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144" name="Google Shape;144;p27"/>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27"/>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6" name="Google Shape;146;p27"/>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47"/>
        <p:cNvGrpSpPr/>
        <p:nvPr/>
      </p:nvGrpSpPr>
      <p:grpSpPr>
        <a:xfrm>
          <a:off x="0" y="0"/>
          <a:ext cx="0" cy="0"/>
          <a:chOff x="0" y="0"/>
          <a:chExt cx="0" cy="0"/>
        </a:xfrm>
      </p:grpSpPr>
      <p:sp>
        <p:nvSpPr>
          <p:cNvPr id="148" name="Google Shape;148;p28"/>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9" name="Google Shape;149;p28"/>
          <p:cNvSpPr txBox="1">
            <a:spLocks noGrp="1"/>
          </p:cNvSpPr>
          <p:nvPr>
            <p:ph type="body" idx="1"/>
          </p:nvPr>
        </p:nvSpPr>
        <p:spPr>
          <a:xfrm rot="5400000">
            <a:off x="3833019" y="-1623218"/>
            <a:ext cx="4525963" cy="10972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50" name="Google Shape;150;p28"/>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1" name="Google Shape;151;p28"/>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2" name="Google Shape;152;p28"/>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53"/>
        <p:cNvGrpSpPr/>
        <p:nvPr/>
      </p:nvGrpSpPr>
      <p:grpSpPr>
        <a:xfrm>
          <a:off x="0" y="0"/>
          <a:ext cx="0" cy="0"/>
          <a:chOff x="0" y="0"/>
          <a:chExt cx="0" cy="0"/>
        </a:xfrm>
      </p:grpSpPr>
      <p:sp>
        <p:nvSpPr>
          <p:cNvPr id="154" name="Google Shape;154;p29"/>
          <p:cNvSpPr txBox="1">
            <a:spLocks noGrp="1"/>
          </p:cNvSpPr>
          <p:nvPr>
            <p:ph type="title"/>
          </p:nvPr>
        </p:nvSpPr>
        <p:spPr>
          <a:xfrm rot="5400000">
            <a:off x="7285038" y="1828802"/>
            <a:ext cx="5851525" cy="27432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5" name="Google Shape;155;p29"/>
          <p:cNvSpPr txBox="1">
            <a:spLocks noGrp="1"/>
          </p:cNvSpPr>
          <p:nvPr>
            <p:ph type="body" idx="1"/>
          </p:nvPr>
        </p:nvSpPr>
        <p:spPr>
          <a:xfrm rot="5400000">
            <a:off x="1697038" y="-812799"/>
            <a:ext cx="5851525" cy="80264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56" name="Google Shape;156;p29"/>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7" name="Google Shape;157;p29"/>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8" name="Google Shape;158;p29"/>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2"/>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2"/>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4"/>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4"/>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4"/>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4"/>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4"/>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7"/>
          <p:cNvSpPr>
            <a:spLocks noGrp="1"/>
          </p:cNvSpPr>
          <p:nvPr>
            <p:ph type="pic" idx="2"/>
          </p:nvPr>
        </p:nvSpPr>
        <p:spPr>
          <a:xfrm>
            <a:off x="5183188" y="987425"/>
            <a:ext cx="6172200" cy="4873625"/>
          </a:xfrm>
          <a:prstGeom prst="rect">
            <a:avLst/>
          </a:prstGeom>
          <a:noFill/>
          <a:ln>
            <a:noFill/>
          </a:ln>
        </p:spPr>
      </p:sp>
      <p:sp>
        <p:nvSpPr>
          <p:cNvPr id="68" name="Google Shape;68;p1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000000"/>
            </a:gs>
            <a:gs pos="20000">
              <a:srgbClr val="000040"/>
            </a:gs>
            <a:gs pos="50000">
              <a:srgbClr val="400040"/>
            </a:gs>
            <a:gs pos="75000">
              <a:srgbClr val="8F0040"/>
            </a:gs>
            <a:gs pos="89999">
              <a:srgbClr val="F27300"/>
            </a:gs>
            <a:gs pos="100000">
              <a:srgbClr val="FFBF00"/>
            </a:gs>
          </a:gsLst>
          <a:lin ang="16200000" scaled="0"/>
        </a:gradFill>
        <a:effectLst/>
      </p:bgPr>
    </p:bg>
    <p:spTree>
      <p:nvGrpSpPr>
        <p:cNvPr id="1" name="Shape 84"/>
        <p:cNvGrpSpPr/>
        <p:nvPr/>
      </p:nvGrpSpPr>
      <p:grpSpPr>
        <a:xfrm>
          <a:off x="0" y="0"/>
          <a:ext cx="0" cy="0"/>
          <a:chOff x="0" y="0"/>
          <a:chExt cx="0" cy="0"/>
        </a:xfrm>
      </p:grpSpPr>
      <p:sp>
        <p:nvSpPr>
          <p:cNvPr id="85" name="Google Shape;85;p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6" name="Google Shape;86;p6"/>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7" name="Google Shape;87;p6"/>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8" name="Google Shape;88;p6"/>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9" name="Google Shape;89;p6"/>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9.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1"/>
          <p:cNvSpPr txBox="1"/>
          <p:nvPr/>
        </p:nvSpPr>
        <p:spPr>
          <a:xfrm>
            <a:off x="369483" y="369881"/>
            <a:ext cx="9079954" cy="307777"/>
          </a:xfrm>
          <a:prstGeom prst="rect">
            <a:avLst/>
          </a:prstGeom>
          <a:solidFill>
            <a:srgbClr val="9CC2E5"/>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400" b="1">
              <a:solidFill>
                <a:srgbClr val="9933FF"/>
              </a:solidFill>
              <a:latin typeface="Calibri"/>
              <a:ea typeface="Calibri"/>
              <a:cs typeface="Calibri"/>
              <a:sym typeface="Calibri"/>
            </a:endParaRPr>
          </a:p>
        </p:txBody>
      </p:sp>
      <p:sp>
        <p:nvSpPr>
          <p:cNvPr id="294" name="Google Shape;294;p1"/>
          <p:cNvSpPr/>
          <p:nvPr/>
        </p:nvSpPr>
        <p:spPr>
          <a:xfrm>
            <a:off x="9403805" y="0"/>
            <a:ext cx="2788195" cy="689518"/>
          </a:xfrm>
          <a:prstGeom prst="rect">
            <a:avLst/>
          </a:prstGeom>
          <a:solidFill>
            <a:schemeClr val="dk2"/>
          </a:solidFill>
          <a:ln w="12700" cap="flat" cmpd="sng">
            <a:solidFill>
              <a:srgbClr val="0C0C0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295" name="Google Shape;295;p1"/>
          <p:cNvSpPr txBox="1"/>
          <p:nvPr/>
        </p:nvSpPr>
        <p:spPr>
          <a:xfrm>
            <a:off x="10110950" y="71255"/>
            <a:ext cx="2133600"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rgbClr val="FFFFFF"/>
                </a:solidFill>
                <a:latin typeface="Calibri"/>
                <a:ea typeface="Calibri"/>
                <a:cs typeface="Calibri"/>
                <a:sym typeface="Calibri"/>
              </a:rPr>
              <a:t>Lower Mississippi </a:t>
            </a:r>
            <a:endParaRPr/>
          </a:p>
          <a:p>
            <a:pPr marL="0" marR="0" lvl="0" indent="0" algn="l" rtl="0">
              <a:spcBef>
                <a:spcPts val="0"/>
              </a:spcBef>
              <a:spcAft>
                <a:spcPts val="0"/>
              </a:spcAft>
              <a:buNone/>
            </a:pPr>
            <a:r>
              <a:rPr lang="en-US" sz="1400">
                <a:solidFill>
                  <a:srgbClr val="FFFFFF"/>
                </a:solidFill>
                <a:latin typeface="Calibri"/>
                <a:ea typeface="Calibri"/>
                <a:cs typeface="Calibri"/>
                <a:sym typeface="Calibri"/>
              </a:rPr>
              <a:t>RIVER FORECAST CENTER </a:t>
            </a:r>
            <a:endParaRPr/>
          </a:p>
        </p:txBody>
      </p:sp>
      <p:pic>
        <p:nvPicPr>
          <p:cNvPr id="296" name="Google Shape;296;p1" descr="https://upload.wikimedia.org/wikipedia/commons/thumb/f/ff/US-NationalWeatherService-Logo.svg/720px-US-NationalWeatherService-Logo.svg.png"/>
          <p:cNvPicPr preferRelativeResize="0"/>
          <p:nvPr/>
        </p:nvPicPr>
        <p:blipFill rotWithShape="1">
          <a:blip r:embed="rId3">
            <a:alphaModFix/>
          </a:blip>
          <a:srcRect/>
          <a:stretch/>
        </p:blipFill>
        <p:spPr>
          <a:xfrm>
            <a:off x="9472205" y="52198"/>
            <a:ext cx="570345" cy="570345"/>
          </a:xfrm>
          <a:prstGeom prst="rect">
            <a:avLst/>
          </a:prstGeom>
          <a:noFill/>
          <a:ln>
            <a:noFill/>
          </a:ln>
        </p:spPr>
      </p:pic>
      <p:sp>
        <p:nvSpPr>
          <p:cNvPr id="297" name="Google Shape;297;p1"/>
          <p:cNvSpPr/>
          <p:nvPr/>
        </p:nvSpPr>
        <p:spPr>
          <a:xfrm>
            <a:off x="0" y="379320"/>
            <a:ext cx="407875" cy="307777"/>
          </a:xfrm>
          <a:prstGeom prst="rect">
            <a:avLst/>
          </a:prstGeom>
          <a:solidFill>
            <a:srgbClr val="92D05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298" name="Google Shape;298;p1"/>
          <p:cNvSpPr/>
          <p:nvPr/>
        </p:nvSpPr>
        <p:spPr>
          <a:xfrm>
            <a:off x="39967" y="550"/>
            <a:ext cx="3820405" cy="35394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700" b="1">
                <a:solidFill>
                  <a:srgbClr val="FFFFFF"/>
                </a:solidFill>
                <a:latin typeface="Calibri"/>
                <a:ea typeface="Calibri"/>
                <a:cs typeface="Calibri"/>
                <a:sym typeface="Calibri"/>
              </a:rPr>
              <a:t>LMRFC Reference Slide For Crest Tables </a:t>
            </a:r>
            <a:endParaRPr sz="1700">
              <a:solidFill>
                <a:srgbClr val="FFFFFF"/>
              </a:solidFill>
              <a:latin typeface="Calibri"/>
              <a:ea typeface="Calibri"/>
              <a:cs typeface="Calibri"/>
              <a:sym typeface="Calibri"/>
            </a:endParaRPr>
          </a:p>
        </p:txBody>
      </p:sp>
      <p:sp>
        <p:nvSpPr>
          <p:cNvPr id="299" name="Google Shape;299;p1"/>
          <p:cNvSpPr/>
          <p:nvPr/>
        </p:nvSpPr>
        <p:spPr>
          <a:xfrm>
            <a:off x="-8567" y="1773"/>
            <a:ext cx="9412372" cy="377547"/>
          </a:xfrm>
          <a:prstGeom prst="rect">
            <a:avLst/>
          </a:prstGeom>
          <a:solidFill>
            <a:srgbClr val="0033C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00" name="Google Shape;300;p1"/>
          <p:cNvSpPr/>
          <p:nvPr/>
        </p:nvSpPr>
        <p:spPr>
          <a:xfrm>
            <a:off x="45632" y="2918"/>
            <a:ext cx="5051885" cy="3539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700" b="1" dirty="0">
                <a:solidFill>
                  <a:srgbClr val="FFFFFF"/>
                </a:solidFill>
                <a:latin typeface="Calibri"/>
                <a:ea typeface="Calibri"/>
                <a:cs typeface="Calibri"/>
                <a:sym typeface="Calibri"/>
              </a:rPr>
              <a:t>LMRFC Forecasts Issued Morning of May 20, 2025</a:t>
            </a:r>
            <a:endParaRPr sz="1700" dirty="0">
              <a:solidFill>
                <a:srgbClr val="FFFFFF"/>
              </a:solidFill>
              <a:latin typeface="Calibri"/>
              <a:ea typeface="Calibri"/>
              <a:cs typeface="Calibri"/>
              <a:sym typeface="Calibri"/>
            </a:endParaRPr>
          </a:p>
        </p:txBody>
      </p:sp>
      <p:sp>
        <p:nvSpPr>
          <p:cNvPr id="301" name="Google Shape;301;p1"/>
          <p:cNvSpPr txBox="1"/>
          <p:nvPr/>
        </p:nvSpPr>
        <p:spPr>
          <a:xfrm>
            <a:off x="476275" y="354493"/>
            <a:ext cx="8546841"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rgbClr val="000000"/>
                </a:solidFill>
                <a:latin typeface="Calibri"/>
                <a:ea typeface="Calibri"/>
                <a:cs typeface="Calibri"/>
                <a:sym typeface="Calibri"/>
              </a:rPr>
              <a:t>Talking Points </a:t>
            </a:r>
            <a:endParaRPr/>
          </a:p>
        </p:txBody>
      </p:sp>
      <p:sp>
        <p:nvSpPr>
          <p:cNvPr id="302" name="Google Shape;302;p1"/>
          <p:cNvSpPr/>
          <p:nvPr/>
        </p:nvSpPr>
        <p:spPr>
          <a:xfrm>
            <a:off x="274153" y="1202774"/>
            <a:ext cx="256593" cy="235715"/>
          </a:xfrm>
          <a:prstGeom prst="ellipse">
            <a:avLst/>
          </a:prstGeom>
          <a:solidFill>
            <a:srgbClr val="FFFF0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04" name="Google Shape;304;p1"/>
          <p:cNvSpPr/>
          <p:nvPr/>
        </p:nvSpPr>
        <p:spPr>
          <a:xfrm>
            <a:off x="263937" y="2266861"/>
            <a:ext cx="256593" cy="235715"/>
          </a:xfrm>
          <a:prstGeom prst="ellipse">
            <a:avLst/>
          </a:prstGeom>
          <a:solidFill>
            <a:srgbClr val="FFFF0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rgbClr val="FFFFFF"/>
              </a:solidFill>
              <a:latin typeface="Calibri"/>
              <a:ea typeface="Calibri"/>
              <a:cs typeface="Calibri"/>
              <a:sym typeface="Calibri"/>
            </a:endParaRPr>
          </a:p>
        </p:txBody>
      </p:sp>
      <p:sp>
        <p:nvSpPr>
          <p:cNvPr id="8" name="Google Shape;308;p1">
            <a:extLst>
              <a:ext uri="{FF2B5EF4-FFF2-40B4-BE49-F238E27FC236}">
                <a16:creationId xmlns:a16="http://schemas.microsoft.com/office/drawing/2014/main" id="{A9C13B77-AA4E-6E82-14D3-40587C24C3E3}"/>
              </a:ext>
            </a:extLst>
          </p:cNvPr>
          <p:cNvSpPr txBox="1"/>
          <p:nvPr/>
        </p:nvSpPr>
        <p:spPr>
          <a:xfrm>
            <a:off x="712063" y="923241"/>
            <a:ext cx="11205784"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dirty="0">
                <a:latin typeface="Calibri"/>
                <a:ea typeface="Calibri"/>
                <a:cs typeface="Calibri"/>
                <a:sym typeface="Calibri"/>
              </a:rPr>
              <a:t>C</a:t>
            </a:r>
            <a:r>
              <a:rPr lang="en-US" sz="1800" dirty="0">
                <a:solidFill>
                  <a:srgbClr val="000000"/>
                </a:solidFill>
                <a:latin typeface="Calibri"/>
                <a:ea typeface="Calibri"/>
                <a:cs typeface="Calibri"/>
                <a:sym typeface="Calibri"/>
              </a:rPr>
              <a:t>airo, IL is forecast to crest at 35.0 ft on May 25. Following that long range outlooks show additional fluctuations, but below this level. The fluctuations are within seasonal ranges below flood stage and may postpone low flow for the next month or so. </a:t>
            </a:r>
            <a:endParaRPr dirty="0"/>
          </a:p>
        </p:txBody>
      </p:sp>
      <p:sp>
        <p:nvSpPr>
          <p:cNvPr id="12" name="Google Shape;311;p1">
            <a:extLst>
              <a:ext uri="{FF2B5EF4-FFF2-40B4-BE49-F238E27FC236}">
                <a16:creationId xmlns:a16="http://schemas.microsoft.com/office/drawing/2014/main" id="{B6B6D796-93CA-152D-8D73-B555426900E9}"/>
              </a:ext>
            </a:extLst>
          </p:cNvPr>
          <p:cNvSpPr txBox="1"/>
          <p:nvPr/>
        </p:nvSpPr>
        <p:spPr>
          <a:xfrm>
            <a:off x="619546" y="2898767"/>
            <a:ext cx="11205784" cy="510356"/>
          </a:xfrm>
          <a:prstGeom prst="rect">
            <a:avLst/>
          </a:prstGeom>
          <a:noFill/>
          <a:ln>
            <a:noFill/>
          </a:ln>
        </p:spPr>
        <p:txBody>
          <a:bodyPr spcFirstLastPara="1" wrap="square" lIns="91425" tIns="45700" rIns="91425" bIns="45700" anchor="t" anchorCtr="0">
            <a:spAutoFit/>
          </a:bodyPr>
          <a:lstStyle/>
          <a:p>
            <a:pPr marL="1016" marR="216522" indent="-2540" rtl="0">
              <a:spcBef>
                <a:spcPts val="1123"/>
              </a:spcBef>
              <a:spcAft>
                <a:spcPts val="0"/>
              </a:spcAft>
            </a:pPr>
            <a:r>
              <a:rPr lang="en-US" sz="18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Stages on the Lower Mississip</a:t>
            </a:r>
            <a:r>
              <a:rPr lang="en-US" sz="1800" dirty="0">
                <a:latin typeface="Calibri" panose="020F0502020204030204" pitchFamily="34" charset="0"/>
                <a:ea typeface="Calibri" panose="020F0502020204030204" pitchFamily="34" charset="0"/>
                <a:cs typeface="Calibri" panose="020F0502020204030204" pitchFamily="34" charset="0"/>
              </a:rPr>
              <a:t>pi River will remain elevated well into June.</a:t>
            </a:r>
            <a:endParaRPr lang="en-US" b="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3" name="Google Shape;303;p1">
            <a:extLst>
              <a:ext uri="{FF2B5EF4-FFF2-40B4-BE49-F238E27FC236}">
                <a16:creationId xmlns:a16="http://schemas.microsoft.com/office/drawing/2014/main" id="{498F0310-5F87-85DD-265D-B52C0546CADD}"/>
              </a:ext>
            </a:extLst>
          </p:cNvPr>
          <p:cNvSpPr/>
          <p:nvPr/>
        </p:nvSpPr>
        <p:spPr>
          <a:xfrm>
            <a:off x="241780" y="5088327"/>
            <a:ext cx="256593" cy="235715"/>
          </a:xfrm>
          <a:prstGeom prst="ellipse">
            <a:avLst/>
          </a:prstGeom>
          <a:solidFill>
            <a:srgbClr val="FFFF0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4" name="TextBox 3">
            <a:extLst>
              <a:ext uri="{FF2B5EF4-FFF2-40B4-BE49-F238E27FC236}">
                <a16:creationId xmlns:a16="http://schemas.microsoft.com/office/drawing/2014/main" id="{51109B4A-8A37-030B-4CB6-9A7733367C32}"/>
              </a:ext>
            </a:extLst>
          </p:cNvPr>
          <p:cNvSpPr txBox="1"/>
          <p:nvPr/>
        </p:nvSpPr>
        <p:spPr>
          <a:xfrm>
            <a:off x="619546" y="4883020"/>
            <a:ext cx="10952908" cy="646331"/>
          </a:xfrm>
          <a:prstGeom prst="rect">
            <a:avLst/>
          </a:prstGeom>
          <a:noFill/>
        </p:spPr>
        <p:txBody>
          <a:bodyPr wrap="square">
            <a:spAutoFit/>
          </a:bodyPr>
          <a:lstStyle/>
          <a:p>
            <a:r>
              <a:rPr lang="en-US" sz="18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“Comparative Mississippi River Crests” provide some context for similar magnitude historical floods relative to the current 2025 flood</a:t>
            </a:r>
            <a:r>
              <a:rPr lang="en-US" sz="1800" dirty="0">
                <a:latin typeface="Calibri"/>
                <a:ea typeface="Calibri"/>
                <a:cs typeface="Calibri"/>
                <a:sym typeface="Calibri"/>
              </a:rPr>
              <a:t>. Many factors play into the forecast that cause differences and every flood is a bit different.</a:t>
            </a:r>
            <a:endParaRPr lang="en-US" sz="1800" dirty="0">
              <a:latin typeface="Calibri" panose="020F0502020204030204" pitchFamily="34" charset="0"/>
              <a:ea typeface="Calibri" panose="020F0502020204030204" pitchFamily="34" charset="0"/>
              <a:cs typeface="Calibri" panose="020F0502020204030204" pitchFamily="34" charset="0"/>
            </a:endParaRPr>
          </a:p>
        </p:txBody>
      </p:sp>
      <p:sp>
        <p:nvSpPr>
          <p:cNvPr id="9" name="Google Shape;303;p1">
            <a:extLst>
              <a:ext uri="{FF2B5EF4-FFF2-40B4-BE49-F238E27FC236}">
                <a16:creationId xmlns:a16="http://schemas.microsoft.com/office/drawing/2014/main" id="{F0E9CFBB-1A12-2B56-CE71-5E4C293768D6}"/>
              </a:ext>
            </a:extLst>
          </p:cNvPr>
          <p:cNvSpPr/>
          <p:nvPr/>
        </p:nvSpPr>
        <p:spPr>
          <a:xfrm>
            <a:off x="219682" y="3101751"/>
            <a:ext cx="256593" cy="235715"/>
          </a:xfrm>
          <a:prstGeom prst="ellipse">
            <a:avLst/>
          </a:prstGeom>
          <a:solidFill>
            <a:srgbClr val="FFFF0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10" name="Google Shape;311;p1">
            <a:extLst>
              <a:ext uri="{FF2B5EF4-FFF2-40B4-BE49-F238E27FC236}">
                <a16:creationId xmlns:a16="http://schemas.microsoft.com/office/drawing/2014/main" id="{4F9B213A-352D-1B54-9F72-ECBECB183472}"/>
              </a:ext>
            </a:extLst>
          </p:cNvPr>
          <p:cNvSpPr txBox="1"/>
          <p:nvPr/>
        </p:nvSpPr>
        <p:spPr>
          <a:xfrm>
            <a:off x="619546" y="3769766"/>
            <a:ext cx="11205784"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dirty="0">
                <a:solidFill>
                  <a:srgbClr val="000000"/>
                </a:solidFill>
                <a:latin typeface="Calibri"/>
                <a:ea typeface="Calibri"/>
                <a:cs typeface="Calibri"/>
                <a:sym typeface="Calibri"/>
              </a:rPr>
              <a:t>We are also seeing falls on the Atchafalaya at Simmesport down to Morgan City. Other locations on the lower Boeuf and Tensas Rivers in the Backwater area </a:t>
            </a:r>
            <a:r>
              <a:rPr lang="en-US" sz="1800" dirty="0">
                <a:latin typeface="Calibri"/>
                <a:ea typeface="Calibri"/>
                <a:cs typeface="Calibri"/>
                <a:sym typeface="Calibri"/>
              </a:rPr>
              <a:t>are also showing slow falls now</a:t>
            </a:r>
            <a:r>
              <a:rPr lang="en-US" sz="1800" dirty="0">
                <a:solidFill>
                  <a:srgbClr val="000000"/>
                </a:solidFill>
                <a:latin typeface="Calibri"/>
                <a:ea typeface="Calibri"/>
                <a:cs typeface="Calibri"/>
                <a:sym typeface="Calibri"/>
              </a:rPr>
              <a:t>.  </a:t>
            </a:r>
            <a:endParaRPr dirty="0"/>
          </a:p>
        </p:txBody>
      </p:sp>
      <p:sp>
        <p:nvSpPr>
          <p:cNvPr id="5" name="Google Shape;311;p1">
            <a:extLst>
              <a:ext uri="{FF2B5EF4-FFF2-40B4-BE49-F238E27FC236}">
                <a16:creationId xmlns:a16="http://schemas.microsoft.com/office/drawing/2014/main" id="{AD3937D0-C58B-FAD4-4112-BD4A0A966C22}"/>
              </a:ext>
            </a:extLst>
          </p:cNvPr>
          <p:cNvSpPr txBox="1"/>
          <p:nvPr/>
        </p:nvSpPr>
        <p:spPr>
          <a:xfrm>
            <a:off x="712063" y="1930174"/>
            <a:ext cx="11205784" cy="787355"/>
          </a:xfrm>
          <a:prstGeom prst="rect">
            <a:avLst/>
          </a:prstGeom>
          <a:noFill/>
          <a:ln>
            <a:noFill/>
          </a:ln>
        </p:spPr>
        <p:txBody>
          <a:bodyPr spcFirstLastPara="1" wrap="square" lIns="91425" tIns="45700" rIns="91425" bIns="45700" anchor="t" anchorCtr="0">
            <a:spAutoFit/>
          </a:bodyPr>
          <a:lstStyle/>
          <a:p>
            <a:pPr marL="1016" marR="216522" indent="-2540" rtl="0">
              <a:spcBef>
                <a:spcPts val="1123"/>
              </a:spcBef>
              <a:spcAft>
                <a:spcPts val="0"/>
              </a:spcAft>
            </a:pPr>
            <a:r>
              <a:rPr lang="en-US" sz="1800" dirty="0">
                <a:latin typeface="Calibri" panose="020F0502020204030204" pitchFamily="34" charset="0"/>
                <a:ea typeface="Calibri" panose="020F0502020204030204" pitchFamily="34" charset="0"/>
                <a:cs typeface="Calibri" panose="020F0502020204030204" pitchFamily="34" charset="0"/>
              </a:rPr>
              <a:t>Minor rises from this rise at Cairo, IL may make it to Memphis with some attenuation. Below that on the Middle and Lower Mississippi we anticipate a slowing of the current recession, but not a turnaround.</a:t>
            </a:r>
            <a:endParaRPr lang="en-US" b="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6" name="Google Shape;304;p1">
            <a:extLst>
              <a:ext uri="{FF2B5EF4-FFF2-40B4-BE49-F238E27FC236}">
                <a16:creationId xmlns:a16="http://schemas.microsoft.com/office/drawing/2014/main" id="{12B86CFB-F844-E002-68BA-D6313CF9C721}"/>
              </a:ext>
            </a:extLst>
          </p:cNvPr>
          <p:cNvSpPr/>
          <p:nvPr/>
        </p:nvSpPr>
        <p:spPr>
          <a:xfrm>
            <a:off x="241780" y="4026518"/>
            <a:ext cx="256593" cy="235715"/>
          </a:xfrm>
          <a:prstGeom prst="ellipse">
            <a:avLst/>
          </a:prstGeom>
          <a:solidFill>
            <a:srgbClr val="FFFF00"/>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rgbClr val="FFFFFF"/>
              </a:solidFill>
              <a:latin typeface="Calibri"/>
              <a:ea typeface="Calibri"/>
              <a:cs typeface="Calibri"/>
              <a:sym typeface="Calibri"/>
            </a:endParaRPr>
          </a:p>
        </p:txBody>
      </p:sp>
    </p:spTree>
    <p:extLst>
      <p:ext uri="{BB962C8B-B14F-4D97-AF65-F5344CB8AC3E}">
        <p14:creationId xmlns:p14="http://schemas.microsoft.com/office/powerpoint/2010/main" val="2226255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97B4E4"/>
            </a:gs>
            <a:gs pos="50000">
              <a:srgbClr val="BFCFEC"/>
            </a:gs>
            <a:gs pos="100000">
              <a:srgbClr val="E0E8F4"/>
            </a:gs>
          </a:gsLst>
          <a:lin ang="5400000" scaled="0"/>
        </a:gradFill>
        <a:effectLst/>
      </p:bgPr>
    </p:bg>
    <p:spTree>
      <p:nvGrpSpPr>
        <p:cNvPr id="1" name="Shape 319"/>
        <p:cNvGrpSpPr/>
        <p:nvPr/>
      </p:nvGrpSpPr>
      <p:grpSpPr>
        <a:xfrm>
          <a:off x="0" y="0"/>
          <a:ext cx="0" cy="0"/>
          <a:chOff x="0" y="0"/>
          <a:chExt cx="0" cy="0"/>
        </a:xfrm>
      </p:grpSpPr>
      <p:pic>
        <p:nvPicPr>
          <p:cNvPr id="320" name="Google Shape;320;p2"/>
          <p:cNvPicPr preferRelativeResize="0"/>
          <p:nvPr/>
        </p:nvPicPr>
        <p:blipFill rotWithShape="1">
          <a:blip r:embed="rId3">
            <a:alphaModFix/>
          </a:blip>
          <a:srcRect l="15424" r="25714"/>
          <a:stretch/>
        </p:blipFill>
        <p:spPr>
          <a:xfrm>
            <a:off x="4343400" y="1131242"/>
            <a:ext cx="3505201" cy="5263847"/>
          </a:xfrm>
          <a:prstGeom prst="rect">
            <a:avLst/>
          </a:prstGeom>
          <a:noFill/>
          <a:ln>
            <a:noFill/>
          </a:ln>
        </p:spPr>
      </p:pic>
      <p:sp>
        <p:nvSpPr>
          <p:cNvPr id="321" name="Google Shape;321;p2"/>
          <p:cNvSpPr/>
          <p:nvPr/>
        </p:nvSpPr>
        <p:spPr>
          <a:xfrm>
            <a:off x="1524000" y="0"/>
            <a:ext cx="10668000" cy="731520"/>
          </a:xfrm>
          <a:prstGeom prst="rect">
            <a:avLst/>
          </a:prstGeom>
          <a:gradFill>
            <a:gsLst>
              <a:gs pos="0">
                <a:srgbClr val="0F243E"/>
              </a:gs>
              <a:gs pos="63000">
                <a:srgbClr val="538CD5"/>
              </a:gs>
              <a:gs pos="100000">
                <a:srgbClr val="B7CCE4"/>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22" name="Google Shape;322;p2"/>
          <p:cNvSpPr txBox="1"/>
          <p:nvPr/>
        </p:nvSpPr>
        <p:spPr>
          <a:xfrm>
            <a:off x="2614519" y="115144"/>
            <a:ext cx="946213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dirty="0">
                <a:solidFill>
                  <a:srgbClr val="FFFFFF"/>
                </a:solidFill>
                <a:latin typeface="Arial"/>
                <a:ea typeface="Arial"/>
                <a:cs typeface="Arial"/>
                <a:sym typeface="Arial"/>
              </a:rPr>
              <a:t>Ohio/Mississippi River Crest Watch</a:t>
            </a:r>
            <a:endParaRPr dirty="0"/>
          </a:p>
        </p:txBody>
      </p:sp>
      <p:sp>
        <p:nvSpPr>
          <p:cNvPr id="323" name="Google Shape;323;p2"/>
          <p:cNvSpPr/>
          <p:nvPr/>
        </p:nvSpPr>
        <p:spPr>
          <a:xfrm>
            <a:off x="1524000" y="726043"/>
            <a:ext cx="9144000" cy="369332"/>
          </a:xfrm>
          <a:prstGeom prst="rect">
            <a:avLst/>
          </a:prstGeom>
          <a:gradFill>
            <a:gsLst>
              <a:gs pos="0">
                <a:schemeClr val="dk1"/>
              </a:gs>
              <a:gs pos="70000">
                <a:srgbClr val="BFCFEC"/>
              </a:gs>
              <a:gs pos="100000">
                <a:srgbClr val="E0E8F4">
                  <a:alpha val="0"/>
                </a:srgbClr>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800">
              <a:solidFill>
                <a:srgbClr val="FFFFFF"/>
              </a:solidFill>
              <a:latin typeface="Calibri"/>
              <a:ea typeface="Calibri"/>
              <a:cs typeface="Calibri"/>
              <a:sym typeface="Calibri"/>
            </a:endParaRPr>
          </a:p>
        </p:txBody>
      </p:sp>
      <p:sp>
        <p:nvSpPr>
          <p:cNvPr id="324" name="Google Shape;324;p2"/>
          <p:cNvSpPr txBox="1"/>
          <p:nvPr/>
        </p:nvSpPr>
        <p:spPr>
          <a:xfrm>
            <a:off x="1524000" y="726043"/>
            <a:ext cx="6487738"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i="1" dirty="0">
                <a:solidFill>
                  <a:srgbClr val="F2F2F2"/>
                </a:solidFill>
                <a:latin typeface="Arial Narrow"/>
                <a:ea typeface="Arial Narrow"/>
                <a:cs typeface="Arial Narrow"/>
                <a:sym typeface="Arial Narrow"/>
              </a:rPr>
              <a:t>                  Lower Mississippi River Forecast Center     </a:t>
            </a:r>
            <a:r>
              <a:rPr lang="en-US" sz="1800" i="1" dirty="0">
                <a:solidFill>
                  <a:srgbClr val="000000"/>
                </a:solidFill>
                <a:latin typeface="Arial Narrow"/>
                <a:ea typeface="Arial Narrow"/>
                <a:cs typeface="Arial Narrow"/>
                <a:sym typeface="Arial Narrow"/>
              </a:rPr>
              <a:t>weather.gov/</a:t>
            </a:r>
            <a:r>
              <a:rPr lang="en-US" sz="1800" i="1" dirty="0" err="1">
                <a:solidFill>
                  <a:srgbClr val="000000"/>
                </a:solidFill>
                <a:latin typeface="Arial Narrow"/>
                <a:ea typeface="Arial Narrow"/>
                <a:cs typeface="Arial Narrow"/>
                <a:sym typeface="Arial Narrow"/>
              </a:rPr>
              <a:t>lmrfc</a:t>
            </a:r>
            <a:endParaRPr dirty="0"/>
          </a:p>
          <a:p>
            <a:pPr marL="0" marR="0" lvl="0" indent="0" algn="l" rtl="0">
              <a:spcBef>
                <a:spcPts val="0"/>
              </a:spcBef>
              <a:spcAft>
                <a:spcPts val="0"/>
              </a:spcAft>
              <a:buNone/>
            </a:pPr>
            <a:endParaRPr sz="1800" b="1" i="1" dirty="0">
              <a:solidFill>
                <a:srgbClr val="F2F2F2"/>
              </a:solidFill>
              <a:latin typeface="Arial Narrow"/>
              <a:ea typeface="Arial Narrow"/>
              <a:cs typeface="Arial Narrow"/>
              <a:sym typeface="Arial Narrow"/>
            </a:endParaRPr>
          </a:p>
        </p:txBody>
      </p:sp>
      <p:pic>
        <p:nvPicPr>
          <p:cNvPr id="333" name="Google Shape;333;p2"/>
          <p:cNvPicPr preferRelativeResize="0"/>
          <p:nvPr/>
        </p:nvPicPr>
        <p:blipFill rotWithShape="1">
          <a:blip r:embed="rId4">
            <a:alphaModFix/>
          </a:blip>
          <a:srcRect/>
          <a:stretch/>
        </p:blipFill>
        <p:spPr>
          <a:xfrm>
            <a:off x="1602540" y="97971"/>
            <a:ext cx="914899" cy="905556"/>
          </a:xfrm>
          <a:prstGeom prst="rect">
            <a:avLst/>
          </a:prstGeom>
          <a:noFill/>
          <a:ln>
            <a:noFill/>
          </a:ln>
        </p:spPr>
      </p:pic>
      <p:grpSp>
        <p:nvGrpSpPr>
          <p:cNvPr id="335" name="Google Shape;335;p2"/>
          <p:cNvGrpSpPr/>
          <p:nvPr/>
        </p:nvGrpSpPr>
        <p:grpSpPr>
          <a:xfrm>
            <a:off x="1513752" y="1117736"/>
            <a:ext cx="3490359" cy="949779"/>
            <a:chOff x="720724" y="1221920"/>
            <a:chExt cx="2791063" cy="949779"/>
          </a:xfrm>
        </p:grpSpPr>
        <p:sp>
          <p:nvSpPr>
            <p:cNvPr id="336" name="Google Shape;336;p2"/>
            <p:cNvSpPr/>
            <p:nvPr/>
          </p:nvSpPr>
          <p:spPr>
            <a:xfrm>
              <a:off x="720724" y="1221920"/>
              <a:ext cx="2625274"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37" name="Google Shape;337;p2"/>
            <p:cNvSpPr txBox="1"/>
            <p:nvPr/>
          </p:nvSpPr>
          <p:spPr>
            <a:xfrm>
              <a:off x="746543" y="1244921"/>
              <a:ext cx="2765244"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rgbClr val="000000"/>
                  </a:solidFill>
                  <a:latin typeface="Arial Narrow"/>
                  <a:ea typeface="Arial Narrow"/>
                  <a:cs typeface="Arial Narrow"/>
                  <a:sym typeface="Arial Narrow"/>
                </a:rPr>
                <a:t>MS River at Caruthersville</a:t>
              </a:r>
              <a:endParaRPr dirty="0"/>
            </a:p>
          </p:txBody>
        </p:sp>
        <p:sp>
          <p:nvSpPr>
            <p:cNvPr id="338" name="Google Shape;338;p2"/>
            <p:cNvSpPr txBox="1"/>
            <p:nvPr/>
          </p:nvSpPr>
          <p:spPr>
            <a:xfrm>
              <a:off x="779145" y="1495425"/>
              <a:ext cx="2447018"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 </a:t>
              </a:r>
              <a:r>
                <a:rPr lang="en-US" sz="1200" b="1" dirty="0">
                  <a:latin typeface="Arial Narrow"/>
                  <a:ea typeface="Arial Narrow"/>
                  <a:cs typeface="Arial Narrow"/>
                  <a:sym typeface="Arial Narrow"/>
                </a:rPr>
                <a:t>21</a:t>
              </a:r>
              <a:r>
                <a:rPr lang="en-US" sz="1200" b="1" dirty="0">
                  <a:solidFill>
                    <a:srgbClr val="000000"/>
                  </a:solidFill>
                  <a:latin typeface="Arial Narrow"/>
                  <a:ea typeface="Arial Narrow"/>
                  <a:cs typeface="Arial Narrow"/>
                  <a:sym typeface="Arial Narrow"/>
                </a:rPr>
                <a:t>.5’  </a:t>
              </a:r>
              <a:r>
                <a:rPr lang="en-US" sz="1200" b="1" dirty="0">
                  <a:solidFill>
                    <a:schemeClr val="tx1"/>
                  </a:solidFill>
                  <a:latin typeface="Arial Narrow"/>
                  <a:ea typeface="Arial Narrow"/>
                  <a:cs typeface="Arial Narrow"/>
                  <a:sym typeface="Arial Narrow"/>
                </a:rPr>
                <a:t>Below F.S. </a:t>
              </a:r>
              <a:endParaRPr sz="1200" b="1" dirty="0">
                <a:solidFill>
                  <a:schemeClr val="tx1"/>
                </a:solidFill>
                <a:latin typeface="Arial Narrow"/>
                <a:ea typeface="Arial Narrow"/>
                <a:cs typeface="Arial Narrow"/>
                <a:sym typeface="Arial Narrow"/>
              </a:endParaRPr>
            </a:p>
          </p:txBody>
        </p:sp>
        <p:sp>
          <p:nvSpPr>
            <p:cNvPr id="339" name="Google Shape;339;p2"/>
            <p:cNvSpPr txBox="1"/>
            <p:nvPr/>
          </p:nvSpPr>
          <p:spPr>
            <a:xfrm>
              <a:off x="777240" y="1685449"/>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rgbClr val="000000"/>
                  </a:solidFill>
                  <a:latin typeface="Arial Narrow"/>
                  <a:ea typeface="Arial Narrow"/>
                  <a:cs typeface="Arial Narrow"/>
                  <a:sym typeface="Arial Narrow"/>
                </a:rPr>
                <a:t>Forecast: </a:t>
              </a:r>
              <a:endParaRPr/>
            </a:p>
          </p:txBody>
        </p:sp>
      </p:grpSp>
      <p:grpSp>
        <p:nvGrpSpPr>
          <p:cNvPr id="340" name="Google Shape;340;p2"/>
          <p:cNvGrpSpPr/>
          <p:nvPr/>
        </p:nvGrpSpPr>
        <p:grpSpPr>
          <a:xfrm>
            <a:off x="1513753" y="2153455"/>
            <a:ext cx="3317904" cy="949779"/>
            <a:chOff x="461644" y="2806880"/>
            <a:chExt cx="2879543" cy="949779"/>
          </a:xfrm>
        </p:grpSpPr>
        <p:sp>
          <p:nvSpPr>
            <p:cNvPr id="341" name="Google Shape;341;p2"/>
            <p:cNvSpPr/>
            <p:nvPr/>
          </p:nvSpPr>
          <p:spPr>
            <a:xfrm>
              <a:off x="461644" y="2806880"/>
              <a:ext cx="2879543"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42" name="Google Shape;342;p2"/>
            <p:cNvSpPr txBox="1"/>
            <p:nvPr/>
          </p:nvSpPr>
          <p:spPr>
            <a:xfrm>
              <a:off x="512444" y="2813685"/>
              <a:ext cx="2799080"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a:solidFill>
                    <a:srgbClr val="000000"/>
                  </a:solidFill>
                  <a:latin typeface="Arial Narrow"/>
                  <a:ea typeface="Arial Narrow"/>
                  <a:cs typeface="Arial Narrow"/>
                  <a:sym typeface="Arial Narrow"/>
                </a:rPr>
                <a:t>MS River at Memphis</a:t>
              </a:r>
              <a:endParaRPr/>
            </a:p>
          </p:txBody>
        </p:sp>
        <p:sp>
          <p:nvSpPr>
            <p:cNvPr id="343" name="Google Shape;343;p2"/>
            <p:cNvSpPr txBox="1"/>
            <p:nvPr/>
          </p:nvSpPr>
          <p:spPr>
            <a:xfrm>
              <a:off x="502904" y="3042242"/>
              <a:ext cx="20701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 16.7’ </a:t>
              </a:r>
              <a:r>
                <a:rPr lang="en-US" sz="1200" b="1" dirty="0">
                  <a:solidFill>
                    <a:schemeClr val="tx1"/>
                  </a:solidFill>
                  <a:latin typeface="Arial Narrow"/>
                  <a:ea typeface="Arial Narrow"/>
                  <a:cs typeface="Arial Narrow"/>
                  <a:sym typeface="Arial Narrow"/>
                </a:rPr>
                <a:t>Below F.S.    </a:t>
              </a:r>
              <a:endParaRPr sz="1200" b="1" dirty="0">
                <a:solidFill>
                  <a:schemeClr val="tx1"/>
                </a:solidFill>
                <a:latin typeface="Arial Narrow"/>
                <a:ea typeface="Arial Narrow"/>
                <a:cs typeface="Arial Narrow"/>
                <a:sym typeface="Arial Narrow"/>
              </a:endParaRPr>
            </a:p>
          </p:txBody>
        </p:sp>
        <p:sp>
          <p:nvSpPr>
            <p:cNvPr id="344" name="Google Shape;344;p2"/>
            <p:cNvSpPr txBox="1"/>
            <p:nvPr/>
          </p:nvSpPr>
          <p:spPr>
            <a:xfrm>
              <a:off x="518160" y="3270409"/>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rgbClr val="000000"/>
                  </a:solidFill>
                  <a:latin typeface="Arial Narrow"/>
                  <a:ea typeface="Arial Narrow"/>
                  <a:cs typeface="Arial Narrow"/>
                  <a:sym typeface="Arial Narrow"/>
                </a:rPr>
                <a:t>Forecast: </a:t>
              </a:r>
              <a:endParaRPr/>
            </a:p>
          </p:txBody>
        </p:sp>
        <p:sp>
          <p:nvSpPr>
            <p:cNvPr id="345" name="Google Shape;345;p2"/>
            <p:cNvSpPr txBox="1"/>
            <p:nvPr/>
          </p:nvSpPr>
          <p:spPr>
            <a:xfrm>
              <a:off x="1630388" y="3233354"/>
              <a:ext cx="1648590"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Crested 19.6</a:t>
              </a:r>
            </a:p>
            <a:p>
              <a:pPr marL="0" marR="0" lvl="0" indent="0" algn="ctr" rtl="0">
                <a:spcBef>
                  <a:spcPts val="0"/>
                </a:spcBef>
                <a:spcAft>
                  <a:spcPts val="0"/>
                </a:spcAft>
                <a:buNone/>
              </a:pPr>
              <a:r>
                <a:rPr lang="en-US" sz="1200" b="1" dirty="0">
                  <a:solidFill>
                    <a:schemeClr val="tx1"/>
                  </a:solidFill>
                  <a:latin typeface="Arial"/>
                  <a:ea typeface="Arial"/>
                  <a:cs typeface="Arial"/>
                  <a:sym typeface="Arial"/>
                </a:rPr>
                <a:t>(Below F.S.) on May 27</a:t>
              </a:r>
              <a:endParaRPr dirty="0">
                <a:solidFill>
                  <a:schemeClr val="tx1"/>
                </a:solidFill>
              </a:endParaRPr>
            </a:p>
          </p:txBody>
        </p:sp>
      </p:grpSp>
      <p:grpSp>
        <p:nvGrpSpPr>
          <p:cNvPr id="346" name="Google Shape;346;p2"/>
          <p:cNvGrpSpPr/>
          <p:nvPr/>
        </p:nvGrpSpPr>
        <p:grpSpPr>
          <a:xfrm>
            <a:off x="1304994" y="4201425"/>
            <a:ext cx="3030746" cy="949779"/>
            <a:chOff x="461644" y="2806880"/>
            <a:chExt cx="2824694" cy="949779"/>
          </a:xfrm>
        </p:grpSpPr>
        <p:sp>
          <p:nvSpPr>
            <p:cNvPr id="347" name="Google Shape;347;p2"/>
            <p:cNvSpPr/>
            <p:nvPr/>
          </p:nvSpPr>
          <p:spPr>
            <a:xfrm>
              <a:off x="461644" y="2806880"/>
              <a:ext cx="2754495"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48" name="Google Shape;348;p2"/>
            <p:cNvSpPr txBox="1"/>
            <p:nvPr/>
          </p:nvSpPr>
          <p:spPr>
            <a:xfrm>
              <a:off x="512444" y="2813685"/>
              <a:ext cx="2650355"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rgbClr val="000000"/>
                  </a:solidFill>
                  <a:latin typeface="Arial Narrow"/>
                  <a:ea typeface="Arial Narrow"/>
                  <a:cs typeface="Arial Narrow"/>
                  <a:sym typeface="Arial Narrow"/>
                </a:rPr>
                <a:t>MS River at Natchez</a:t>
              </a:r>
              <a:endParaRPr dirty="0"/>
            </a:p>
          </p:txBody>
        </p:sp>
        <p:sp>
          <p:nvSpPr>
            <p:cNvPr id="349" name="Google Shape;349;p2"/>
            <p:cNvSpPr txBox="1"/>
            <p:nvPr/>
          </p:nvSpPr>
          <p:spPr>
            <a:xfrm>
              <a:off x="520065" y="3080385"/>
              <a:ext cx="2070100"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 </a:t>
              </a:r>
              <a:r>
                <a:rPr lang="en-US" sz="1200" b="1" dirty="0">
                  <a:latin typeface="Arial Narrow"/>
                  <a:ea typeface="Arial Narrow"/>
                  <a:cs typeface="Arial Narrow"/>
                  <a:sym typeface="Arial Narrow"/>
                </a:rPr>
                <a:t>49</a:t>
              </a:r>
              <a:r>
                <a:rPr lang="en-US" sz="1200" b="1" dirty="0">
                  <a:solidFill>
                    <a:srgbClr val="000000"/>
                  </a:solidFill>
                  <a:latin typeface="Arial Narrow"/>
                  <a:ea typeface="Arial Narrow"/>
                  <a:cs typeface="Arial Narrow"/>
                  <a:sym typeface="Arial Narrow"/>
                </a:rPr>
                <a:t>.1’ </a:t>
              </a:r>
              <a:r>
                <a:rPr lang="en-US" sz="1200" b="1" dirty="0">
                  <a:solidFill>
                    <a:schemeClr val="accent6"/>
                  </a:solidFill>
                  <a:effectLst>
                    <a:outerShdw blurRad="38100" dist="38100" dir="2700000" algn="tl">
                      <a:srgbClr val="000000">
                        <a:alpha val="43137"/>
                      </a:srgbClr>
                    </a:outerShdw>
                  </a:effectLst>
                  <a:latin typeface="Arial Narrow"/>
                  <a:ea typeface="Arial Narrow"/>
                  <a:cs typeface="Arial Narrow"/>
                  <a:sym typeface="Arial Narrow"/>
                </a:rPr>
                <a:t>Minor F.S.</a:t>
              </a:r>
              <a:endParaRPr sz="1200" dirty="0">
                <a:solidFill>
                  <a:schemeClr val="accent6"/>
                </a:solidFill>
                <a:effectLst>
                  <a:outerShdw blurRad="38100" dist="38100" dir="2700000" algn="tl">
                    <a:srgbClr val="000000">
                      <a:alpha val="43137"/>
                    </a:srgbClr>
                  </a:outerShdw>
                </a:effectLst>
              </a:endParaRPr>
            </a:p>
          </p:txBody>
        </p:sp>
        <p:sp>
          <p:nvSpPr>
            <p:cNvPr id="350" name="Google Shape;350;p2"/>
            <p:cNvSpPr txBox="1"/>
            <p:nvPr/>
          </p:nvSpPr>
          <p:spPr>
            <a:xfrm>
              <a:off x="476409" y="3297486"/>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rgbClr val="000000"/>
                  </a:solidFill>
                  <a:latin typeface="Arial Narrow"/>
                  <a:ea typeface="Arial Narrow"/>
                  <a:cs typeface="Arial Narrow"/>
                  <a:sym typeface="Arial Narrow"/>
                </a:rPr>
                <a:t>Forecast: </a:t>
              </a:r>
              <a:endParaRPr/>
            </a:p>
          </p:txBody>
        </p:sp>
        <p:sp>
          <p:nvSpPr>
            <p:cNvPr id="351" name="Google Shape;351;p2"/>
            <p:cNvSpPr txBox="1"/>
            <p:nvPr/>
          </p:nvSpPr>
          <p:spPr>
            <a:xfrm>
              <a:off x="1299787" y="3385919"/>
              <a:ext cx="1986551" cy="27695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Crested </a:t>
              </a:r>
              <a:endParaRPr dirty="0">
                <a:solidFill>
                  <a:schemeClr val="tx1"/>
                </a:solidFill>
              </a:endParaRPr>
            </a:p>
          </p:txBody>
        </p:sp>
      </p:grpSp>
      <p:grpSp>
        <p:nvGrpSpPr>
          <p:cNvPr id="355" name="Google Shape;355;p2"/>
          <p:cNvGrpSpPr/>
          <p:nvPr/>
        </p:nvGrpSpPr>
        <p:grpSpPr>
          <a:xfrm>
            <a:off x="1446016" y="3136793"/>
            <a:ext cx="3204041" cy="972428"/>
            <a:chOff x="444731" y="2784231"/>
            <a:chExt cx="3200430" cy="972428"/>
          </a:xfrm>
        </p:grpSpPr>
        <p:sp>
          <p:nvSpPr>
            <p:cNvPr id="356" name="Google Shape;356;p2"/>
            <p:cNvSpPr/>
            <p:nvPr/>
          </p:nvSpPr>
          <p:spPr>
            <a:xfrm>
              <a:off x="461643" y="2806880"/>
              <a:ext cx="3139422"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57" name="Google Shape;357;p2"/>
            <p:cNvSpPr txBox="1"/>
            <p:nvPr/>
          </p:nvSpPr>
          <p:spPr>
            <a:xfrm>
              <a:off x="542711" y="2784231"/>
              <a:ext cx="2908936"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rgbClr val="000000"/>
                  </a:solidFill>
                  <a:latin typeface="Arial Narrow"/>
                  <a:ea typeface="Arial Narrow"/>
                  <a:cs typeface="Arial Narrow"/>
                  <a:sym typeface="Arial Narrow"/>
                </a:rPr>
                <a:t> MS River at Ark City</a:t>
              </a:r>
              <a:endParaRPr dirty="0"/>
            </a:p>
          </p:txBody>
        </p:sp>
        <p:sp>
          <p:nvSpPr>
            <p:cNvPr id="358" name="Google Shape;358;p2"/>
            <p:cNvSpPr txBox="1"/>
            <p:nvPr/>
          </p:nvSpPr>
          <p:spPr>
            <a:xfrm>
              <a:off x="456219" y="3041329"/>
              <a:ext cx="2070100"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 27.7’  </a:t>
              </a:r>
              <a:r>
                <a:rPr lang="en-US" sz="1200" b="1" dirty="0">
                  <a:solidFill>
                    <a:schemeClr val="tx1"/>
                  </a:solidFill>
                  <a:latin typeface="Arial Narrow"/>
                  <a:ea typeface="Arial Narrow"/>
                  <a:cs typeface="Arial Narrow"/>
                  <a:sym typeface="Arial Narrow"/>
                </a:rPr>
                <a:t>Below F.S.  </a:t>
              </a:r>
              <a:endParaRPr sz="1200" b="1" dirty="0">
                <a:solidFill>
                  <a:schemeClr val="tx1"/>
                </a:solidFill>
                <a:latin typeface="Arial Narrow"/>
                <a:ea typeface="Arial Narrow"/>
                <a:cs typeface="Arial Narrow"/>
                <a:sym typeface="Arial Narrow"/>
              </a:endParaRPr>
            </a:p>
          </p:txBody>
        </p:sp>
        <p:sp>
          <p:nvSpPr>
            <p:cNvPr id="359" name="Google Shape;359;p2"/>
            <p:cNvSpPr txBox="1"/>
            <p:nvPr/>
          </p:nvSpPr>
          <p:spPr>
            <a:xfrm>
              <a:off x="444731" y="3270862"/>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Forecast</a:t>
              </a:r>
              <a:endParaRPr dirty="0"/>
            </a:p>
          </p:txBody>
        </p:sp>
        <p:sp>
          <p:nvSpPr>
            <p:cNvPr id="360" name="Google Shape;360;p2"/>
            <p:cNvSpPr txBox="1"/>
            <p:nvPr/>
          </p:nvSpPr>
          <p:spPr>
            <a:xfrm>
              <a:off x="1594792" y="3194446"/>
              <a:ext cx="2050369"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Crested </a:t>
              </a:r>
              <a:r>
                <a:rPr lang="en-US" sz="1200" b="1" dirty="0">
                  <a:solidFill>
                    <a:schemeClr val="tx1"/>
                  </a:solidFill>
                </a:rPr>
                <a:t>31</a:t>
              </a:r>
              <a:r>
                <a:rPr lang="en-US" sz="1200" b="1" dirty="0">
                  <a:solidFill>
                    <a:schemeClr val="tx1"/>
                  </a:solidFill>
                  <a:latin typeface="Arial"/>
                  <a:ea typeface="Arial"/>
                  <a:cs typeface="Arial"/>
                  <a:sym typeface="Arial"/>
                </a:rPr>
                <a:t>.5’ </a:t>
              </a:r>
            </a:p>
            <a:p>
              <a:pPr marL="0" marR="0" lvl="0" indent="0" algn="ctr" rtl="0">
                <a:spcBef>
                  <a:spcPts val="0"/>
                </a:spcBef>
                <a:spcAft>
                  <a:spcPts val="0"/>
                </a:spcAft>
                <a:buNone/>
              </a:pPr>
              <a:r>
                <a:rPr lang="en-US" sz="1200" b="1" dirty="0">
                  <a:solidFill>
                    <a:schemeClr val="tx1"/>
                  </a:solidFill>
                </a:rPr>
                <a:t>(</a:t>
              </a:r>
              <a:r>
                <a:rPr lang="en-US" sz="1200" b="1" dirty="0">
                  <a:solidFill>
                    <a:schemeClr val="tx1"/>
                  </a:solidFill>
                  <a:latin typeface="Arial"/>
                  <a:ea typeface="Arial"/>
                  <a:cs typeface="Arial"/>
                  <a:sym typeface="Arial"/>
                </a:rPr>
                <a:t>Below F.S.) on May 13</a:t>
              </a:r>
              <a:endParaRPr dirty="0">
                <a:solidFill>
                  <a:schemeClr val="tx1"/>
                </a:solidFill>
              </a:endParaRPr>
            </a:p>
          </p:txBody>
        </p:sp>
      </p:grpSp>
      <p:grpSp>
        <p:nvGrpSpPr>
          <p:cNvPr id="361" name="Google Shape;361;p2"/>
          <p:cNvGrpSpPr/>
          <p:nvPr/>
        </p:nvGrpSpPr>
        <p:grpSpPr>
          <a:xfrm>
            <a:off x="7426917" y="4227149"/>
            <a:ext cx="3293058" cy="949779"/>
            <a:chOff x="461644" y="2806880"/>
            <a:chExt cx="2821282" cy="949779"/>
          </a:xfrm>
        </p:grpSpPr>
        <p:sp>
          <p:nvSpPr>
            <p:cNvPr id="362" name="Google Shape;362;p2"/>
            <p:cNvSpPr/>
            <p:nvPr/>
          </p:nvSpPr>
          <p:spPr>
            <a:xfrm>
              <a:off x="461644" y="2806880"/>
              <a:ext cx="2809626"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63" name="Google Shape;363;p2"/>
            <p:cNvSpPr txBox="1"/>
            <p:nvPr/>
          </p:nvSpPr>
          <p:spPr>
            <a:xfrm>
              <a:off x="512444" y="2813685"/>
              <a:ext cx="2550795"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a:solidFill>
                    <a:srgbClr val="000000"/>
                  </a:solidFill>
                  <a:latin typeface="Arial Narrow"/>
                  <a:ea typeface="Arial Narrow"/>
                  <a:cs typeface="Arial Narrow"/>
                  <a:sym typeface="Arial Narrow"/>
                </a:rPr>
                <a:t> MS River at Vicksburg</a:t>
              </a:r>
              <a:endParaRPr/>
            </a:p>
          </p:txBody>
        </p:sp>
        <p:sp>
          <p:nvSpPr>
            <p:cNvPr id="364" name="Google Shape;364;p2"/>
            <p:cNvSpPr txBox="1"/>
            <p:nvPr/>
          </p:nvSpPr>
          <p:spPr>
            <a:xfrm>
              <a:off x="520065" y="3080385"/>
              <a:ext cx="2070100"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 40.4’ </a:t>
              </a:r>
              <a:r>
                <a:rPr lang="en-US" sz="1200" b="1" dirty="0">
                  <a:solidFill>
                    <a:srgbClr val="FFFF00"/>
                  </a:solidFill>
                  <a:effectLst>
                    <a:outerShdw blurRad="38100" dist="38100" dir="2700000" algn="tl">
                      <a:srgbClr val="000000">
                        <a:alpha val="43137"/>
                      </a:srgbClr>
                    </a:outerShdw>
                  </a:effectLst>
                  <a:latin typeface="Arial Narrow"/>
                  <a:ea typeface="Arial Narrow"/>
                  <a:cs typeface="Arial Narrow"/>
                  <a:sym typeface="Arial Narrow"/>
                </a:rPr>
                <a:t>Action F.S.</a:t>
              </a:r>
              <a:endParaRPr sz="1200" dirty="0">
                <a:solidFill>
                  <a:srgbClr val="FFFF00"/>
                </a:solidFill>
                <a:effectLst>
                  <a:outerShdw blurRad="38100" dist="38100" dir="2700000" algn="tl">
                    <a:srgbClr val="000000">
                      <a:alpha val="43137"/>
                    </a:srgbClr>
                  </a:outerShdw>
                </a:effectLst>
              </a:endParaRPr>
            </a:p>
          </p:txBody>
        </p:sp>
        <p:sp>
          <p:nvSpPr>
            <p:cNvPr id="365" name="Google Shape;365;p2"/>
            <p:cNvSpPr txBox="1"/>
            <p:nvPr/>
          </p:nvSpPr>
          <p:spPr>
            <a:xfrm>
              <a:off x="518160" y="3270409"/>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rgbClr val="000000"/>
                  </a:solidFill>
                  <a:latin typeface="Arial Narrow"/>
                  <a:ea typeface="Arial Narrow"/>
                  <a:cs typeface="Arial Narrow"/>
                  <a:sym typeface="Arial Narrow"/>
                </a:rPr>
                <a:t>Forecast: </a:t>
              </a:r>
              <a:endParaRPr/>
            </a:p>
          </p:txBody>
        </p:sp>
        <p:sp>
          <p:nvSpPr>
            <p:cNvPr id="366" name="Google Shape;366;p2"/>
            <p:cNvSpPr txBox="1"/>
            <p:nvPr/>
          </p:nvSpPr>
          <p:spPr>
            <a:xfrm>
              <a:off x="1458870" y="3402336"/>
              <a:ext cx="1824056" cy="27695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Crested </a:t>
              </a:r>
              <a:endParaRPr dirty="0">
                <a:solidFill>
                  <a:schemeClr val="tx1"/>
                </a:solidFill>
              </a:endParaRPr>
            </a:p>
          </p:txBody>
        </p:sp>
      </p:grpSp>
      <p:sp>
        <p:nvSpPr>
          <p:cNvPr id="367" name="Google Shape;367;p2"/>
          <p:cNvSpPr/>
          <p:nvPr/>
        </p:nvSpPr>
        <p:spPr>
          <a:xfrm>
            <a:off x="5766141" y="4489077"/>
            <a:ext cx="130175" cy="130175"/>
          </a:xfrm>
          <a:prstGeom prst="rect">
            <a:avLst/>
          </a:prstGeom>
          <a:solidFill>
            <a:srgbClr val="FFFF00"/>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cxnSp>
        <p:nvCxnSpPr>
          <p:cNvPr id="368" name="Google Shape;368;p2"/>
          <p:cNvCxnSpPr/>
          <p:nvPr/>
        </p:nvCxnSpPr>
        <p:spPr>
          <a:xfrm rot="10800000">
            <a:off x="5911694" y="4538104"/>
            <a:ext cx="1501617" cy="6016"/>
          </a:xfrm>
          <a:prstGeom prst="straightConnector1">
            <a:avLst/>
          </a:prstGeom>
          <a:noFill/>
          <a:ln w="19050" cap="sq" cmpd="sng">
            <a:solidFill>
              <a:schemeClr val="dk1"/>
            </a:solidFill>
            <a:prstDash val="solid"/>
            <a:bevel/>
            <a:headEnd type="none" w="sm" len="sm"/>
            <a:tailEnd type="stealth" w="med" len="med"/>
          </a:ln>
        </p:spPr>
      </p:cxnSp>
      <p:cxnSp>
        <p:nvCxnSpPr>
          <p:cNvPr id="369" name="Google Shape;369;p2"/>
          <p:cNvCxnSpPr/>
          <p:nvPr/>
        </p:nvCxnSpPr>
        <p:spPr>
          <a:xfrm rot="10800000" flipH="1">
            <a:off x="4095592" y="5800722"/>
            <a:ext cx="1537961" cy="211657"/>
          </a:xfrm>
          <a:prstGeom prst="straightConnector1">
            <a:avLst/>
          </a:prstGeom>
          <a:noFill/>
          <a:ln w="19050" cap="sq" cmpd="sng">
            <a:solidFill>
              <a:schemeClr val="dk1"/>
            </a:solidFill>
            <a:prstDash val="solid"/>
            <a:bevel/>
            <a:headEnd type="none" w="sm" len="sm"/>
            <a:tailEnd type="stealth" w="med" len="med"/>
          </a:ln>
        </p:spPr>
      </p:cxnSp>
      <p:cxnSp>
        <p:nvCxnSpPr>
          <p:cNvPr id="370" name="Google Shape;370;p2"/>
          <p:cNvCxnSpPr>
            <a:stCxn id="371" idx="1"/>
          </p:cNvCxnSpPr>
          <p:nvPr/>
        </p:nvCxnSpPr>
        <p:spPr>
          <a:xfrm flipH="1">
            <a:off x="6589357" y="5719047"/>
            <a:ext cx="1005600" cy="378300"/>
          </a:xfrm>
          <a:prstGeom prst="straightConnector1">
            <a:avLst/>
          </a:prstGeom>
          <a:noFill/>
          <a:ln w="19050" cap="sq" cmpd="sng">
            <a:solidFill>
              <a:schemeClr val="dk1"/>
            </a:solidFill>
            <a:prstDash val="solid"/>
            <a:bevel/>
            <a:headEnd type="none" w="sm" len="sm"/>
            <a:tailEnd type="stealth" w="med" len="med"/>
          </a:ln>
        </p:spPr>
      </p:cxnSp>
      <p:cxnSp>
        <p:nvCxnSpPr>
          <p:cNvPr id="372" name="Google Shape;372;p2"/>
          <p:cNvCxnSpPr>
            <a:stCxn id="336" idx="3"/>
            <a:endCxn id="373" idx="2"/>
          </p:cNvCxnSpPr>
          <p:nvPr/>
        </p:nvCxnSpPr>
        <p:spPr>
          <a:xfrm>
            <a:off x="4796784" y="1592625"/>
            <a:ext cx="1764300" cy="453600"/>
          </a:xfrm>
          <a:prstGeom prst="straightConnector1">
            <a:avLst/>
          </a:prstGeom>
          <a:noFill/>
          <a:ln w="19050" cap="sq" cmpd="sng">
            <a:solidFill>
              <a:schemeClr val="dk1"/>
            </a:solidFill>
            <a:prstDash val="solid"/>
            <a:bevel/>
            <a:headEnd type="none" w="sm" len="sm"/>
            <a:tailEnd type="stealth" w="med" len="med"/>
          </a:ln>
        </p:spPr>
      </p:cxnSp>
      <p:cxnSp>
        <p:nvCxnSpPr>
          <p:cNvPr id="374" name="Google Shape;374;p2"/>
          <p:cNvCxnSpPr/>
          <p:nvPr/>
        </p:nvCxnSpPr>
        <p:spPr>
          <a:xfrm flipH="1">
            <a:off x="7392187" y="1446279"/>
            <a:ext cx="575597" cy="55333"/>
          </a:xfrm>
          <a:prstGeom prst="straightConnector1">
            <a:avLst/>
          </a:prstGeom>
          <a:noFill/>
          <a:ln w="19050" cap="sq" cmpd="sng">
            <a:solidFill>
              <a:schemeClr val="dk1"/>
            </a:solidFill>
            <a:prstDash val="solid"/>
            <a:bevel/>
            <a:headEnd type="none" w="sm" len="sm"/>
            <a:tailEnd type="stealth" w="med" len="med"/>
          </a:ln>
        </p:spPr>
      </p:cxnSp>
      <p:cxnSp>
        <p:nvCxnSpPr>
          <p:cNvPr id="375" name="Google Shape;375;p2"/>
          <p:cNvCxnSpPr/>
          <p:nvPr/>
        </p:nvCxnSpPr>
        <p:spPr>
          <a:xfrm rot="10800000">
            <a:off x="7043932" y="1636792"/>
            <a:ext cx="809913" cy="585908"/>
          </a:xfrm>
          <a:prstGeom prst="straightConnector1">
            <a:avLst/>
          </a:prstGeom>
          <a:noFill/>
          <a:ln w="19050" cap="sq" cmpd="sng">
            <a:solidFill>
              <a:schemeClr val="dk1"/>
            </a:solidFill>
            <a:prstDash val="solid"/>
            <a:bevel/>
            <a:headEnd type="none" w="sm" len="sm"/>
            <a:tailEnd type="stealth" w="med" len="med"/>
          </a:ln>
        </p:spPr>
      </p:cxnSp>
      <p:cxnSp>
        <p:nvCxnSpPr>
          <p:cNvPr id="376" name="Google Shape;376;p2"/>
          <p:cNvCxnSpPr/>
          <p:nvPr/>
        </p:nvCxnSpPr>
        <p:spPr>
          <a:xfrm rot="10800000">
            <a:off x="5773847" y="3816325"/>
            <a:ext cx="1857284" cy="8765"/>
          </a:xfrm>
          <a:prstGeom prst="straightConnector1">
            <a:avLst/>
          </a:prstGeom>
          <a:noFill/>
          <a:ln w="19050" cap="sq" cmpd="sng">
            <a:solidFill>
              <a:schemeClr val="dk1"/>
            </a:solidFill>
            <a:prstDash val="solid"/>
            <a:bevel/>
            <a:headEnd type="none" w="sm" len="sm"/>
            <a:tailEnd type="stealth" w="med" len="med"/>
          </a:ln>
        </p:spPr>
      </p:cxnSp>
      <p:sp>
        <p:nvSpPr>
          <p:cNvPr id="377" name="Google Shape;377;p2"/>
          <p:cNvSpPr/>
          <p:nvPr/>
        </p:nvSpPr>
        <p:spPr>
          <a:xfrm rot="4519036">
            <a:off x="7045374" y="1591397"/>
            <a:ext cx="282604" cy="391456"/>
          </a:xfrm>
          <a:prstGeom prst="rightBrace">
            <a:avLst>
              <a:gd name="adj1" fmla="val 22625"/>
              <a:gd name="adj2" fmla="val 53197"/>
            </a:avLst>
          </a:prstGeom>
          <a:noFill/>
          <a:ln w="317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0000"/>
              </a:solidFill>
              <a:latin typeface="Calibri"/>
              <a:ea typeface="Calibri"/>
              <a:cs typeface="Calibri"/>
              <a:sym typeface="Calibri"/>
            </a:endParaRPr>
          </a:p>
        </p:txBody>
      </p:sp>
      <p:sp>
        <p:nvSpPr>
          <p:cNvPr id="373" name="Google Shape;373;p2"/>
          <p:cNvSpPr/>
          <p:nvPr/>
        </p:nvSpPr>
        <p:spPr>
          <a:xfrm rot="-9738806">
            <a:off x="6033791" y="1964091"/>
            <a:ext cx="417037" cy="791551"/>
          </a:xfrm>
          <a:prstGeom prst="rightBrace">
            <a:avLst>
              <a:gd name="adj1" fmla="val 28268"/>
              <a:gd name="adj2" fmla="val 52849"/>
            </a:avLst>
          </a:prstGeom>
          <a:noFill/>
          <a:ln w="317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0000"/>
              </a:solidFill>
              <a:latin typeface="Calibri"/>
              <a:ea typeface="Calibri"/>
              <a:cs typeface="Calibri"/>
              <a:sym typeface="Calibri"/>
            </a:endParaRPr>
          </a:p>
        </p:txBody>
      </p:sp>
      <p:sp>
        <p:nvSpPr>
          <p:cNvPr id="378" name="Google Shape;378;p2"/>
          <p:cNvSpPr/>
          <p:nvPr/>
        </p:nvSpPr>
        <p:spPr>
          <a:xfrm rot="9531785">
            <a:off x="5158779" y="5106023"/>
            <a:ext cx="389839" cy="704770"/>
          </a:xfrm>
          <a:prstGeom prst="rightBrace">
            <a:avLst>
              <a:gd name="adj1" fmla="val 28268"/>
              <a:gd name="adj2" fmla="val 52849"/>
            </a:avLst>
          </a:prstGeom>
          <a:noFill/>
          <a:ln w="317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0000"/>
              </a:solidFill>
              <a:latin typeface="Calibri"/>
              <a:ea typeface="Calibri"/>
              <a:cs typeface="Calibri"/>
              <a:sym typeface="Calibri"/>
            </a:endParaRPr>
          </a:p>
        </p:txBody>
      </p:sp>
      <p:sp>
        <p:nvSpPr>
          <p:cNvPr id="379" name="Google Shape;379;p2"/>
          <p:cNvSpPr/>
          <p:nvPr/>
        </p:nvSpPr>
        <p:spPr>
          <a:xfrm rot="2280852">
            <a:off x="6107271" y="2916109"/>
            <a:ext cx="417037" cy="790333"/>
          </a:xfrm>
          <a:prstGeom prst="rightBrace">
            <a:avLst>
              <a:gd name="adj1" fmla="val 28268"/>
              <a:gd name="adj2" fmla="val 52849"/>
            </a:avLst>
          </a:prstGeom>
          <a:noFill/>
          <a:ln w="317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0000"/>
              </a:solidFill>
              <a:latin typeface="Calibri"/>
              <a:ea typeface="Calibri"/>
              <a:cs typeface="Calibri"/>
              <a:sym typeface="Calibri"/>
            </a:endParaRPr>
          </a:p>
        </p:txBody>
      </p:sp>
      <p:sp>
        <p:nvSpPr>
          <p:cNvPr id="380" name="Google Shape;380;p2"/>
          <p:cNvSpPr/>
          <p:nvPr/>
        </p:nvSpPr>
        <p:spPr>
          <a:xfrm rot="10551042">
            <a:off x="5400628" y="3875292"/>
            <a:ext cx="305296" cy="658647"/>
          </a:xfrm>
          <a:prstGeom prst="rightBrace">
            <a:avLst>
              <a:gd name="adj1" fmla="val 28268"/>
              <a:gd name="adj2" fmla="val 52849"/>
            </a:avLst>
          </a:prstGeom>
          <a:noFill/>
          <a:ln w="317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0000"/>
              </a:solidFill>
              <a:latin typeface="Calibri"/>
              <a:ea typeface="Calibri"/>
              <a:cs typeface="Calibri"/>
              <a:sym typeface="Calibri"/>
            </a:endParaRPr>
          </a:p>
        </p:txBody>
      </p:sp>
      <p:cxnSp>
        <p:nvCxnSpPr>
          <p:cNvPr id="381" name="Google Shape;381;p2"/>
          <p:cNvCxnSpPr/>
          <p:nvPr/>
        </p:nvCxnSpPr>
        <p:spPr>
          <a:xfrm>
            <a:off x="4861684" y="2692888"/>
            <a:ext cx="1435945" cy="135229"/>
          </a:xfrm>
          <a:prstGeom prst="straightConnector1">
            <a:avLst/>
          </a:prstGeom>
          <a:noFill/>
          <a:ln w="19050" cap="sq" cmpd="sng">
            <a:solidFill>
              <a:schemeClr val="dk1"/>
            </a:solidFill>
            <a:prstDash val="solid"/>
            <a:bevel/>
            <a:headEnd type="none" w="sm" len="sm"/>
            <a:tailEnd type="stealth" w="med" len="med"/>
          </a:ln>
        </p:spPr>
      </p:cxnSp>
      <p:cxnSp>
        <p:nvCxnSpPr>
          <p:cNvPr id="382" name="Google Shape;382;p2"/>
          <p:cNvCxnSpPr/>
          <p:nvPr/>
        </p:nvCxnSpPr>
        <p:spPr>
          <a:xfrm>
            <a:off x="4569149" y="3523027"/>
            <a:ext cx="1174133" cy="12865"/>
          </a:xfrm>
          <a:prstGeom prst="straightConnector1">
            <a:avLst/>
          </a:prstGeom>
          <a:noFill/>
          <a:ln w="19050" cap="sq" cmpd="sng">
            <a:solidFill>
              <a:schemeClr val="dk1"/>
            </a:solidFill>
            <a:prstDash val="solid"/>
            <a:bevel/>
            <a:headEnd type="none" w="sm" len="sm"/>
            <a:tailEnd type="stealth" w="med" len="med"/>
          </a:ln>
        </p:spPr>
      </p:cxnSp>
      <p:cxnSp>
        <p:nvCxnSpPr>
          <p:cNvPr id="383" name="Google Shape;383;p2"/>
          <p:cNvCxnSpPr>
            <a:endCxn id="384" idx="1"/>
          </p:cNvCxnSpPr>
          <p:nvPr/>
        </p:nvCxnSpPr>
        <p:spPr>
          <a:xfrm>
            <a:off x="4326277" y="4690304"/>
            <a:ext cx="1134900" cy="318300"/>
          </a:xfrm>
          <a:prstGeom prst="straightConnector1">
            <a:avLst/>
          </a:prstGeom>
          <a:noFill/>
          <a:ln w="19050" cap="sq" cmpd="sng">
            <a:solidFill>
              <a:schemeClr val="dk1"/>
            </a:solidFill>
            <a:prstDash val="solid"/>
            <a:bevel/>
            <a:headEnd type="none" w="sm" len="sm"/>
            <a:tailEnd type="stealth" w="med" len="med"/>
          </a:ln>
        </p:spPr>
      </p:cxnSp>
      <p:sp>
        <p:nvSpPr>
          <p:cNvPr id="385" name="Google Shape;385;p2"/>
          <p:cNvSpPr/>
          <p:nvPr/>
        </p:nvSpPr>
        <p:spPr>
          <a:xfrm rot="-8876088">
            <a:off x="6493026" y="1456691"/>
            <a:ext cx="239852" cy="524939"/>
          </a:xfrm>
          <a:prstGeom prst="rightBrace">
            <a:avLst>
              <a:gd name="adj1" fmla="val 22625"/>
              <a:gd name="adj2" fmla="val 53197"/>
            </a:avLst>
          </a:prstGeom>
          <a:noFill/>
          <a:ln w="317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0000"/>
              </a:solidFill>
              <a:latin typeface="Calibri"/>
              <a:ea typeface="Calibri"/>
              <a:cs typeface="Calibri"/>
              <a:sym typeface="Calibri"/>
            </a:endParaRPr>
          </a:p>
        </p:txBody>
      </p:sp>
      <p:sp>
        <p:nvSpPr>
          <p:cNvPr id="386" name="Google Shape;386;p2"/>
          <p:cNvSpPr/>
          <p:nvPr/>
        </p:nvSpPr>
        <p:spPr>
          <a:xfrm rot="1830692">
            <a:off x="5749326" y="4660264"/>
            <a:ext cx="282604" cy="533138"/>
          </a:xfrm>
          <a:prstGeom prst="rightBrace">
            <a:avLst>
              <a:gd name="adj1" fmla="val 22625"/>
              <a:gd name="adj2" fmla="val 53197"/>
            </a:avLst>
          </a:prstGeom>
          <a:noFill/>
          <a:ln w="317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0000"/>
              </a:solidFill>
              <a:latin typeface="Calibri"/>
              <a:ea typeface="Calibri"/>
              <a:cs typeface="Calibri"/>
              <a:sym typeface="Calibri"/>
            </a:endParaRPr>
          </a:p>
        </p:txBody>
      </p:sp>
      <p:sp>
        <p:nvSpPr>
          <p:cNvPr id="387" name="Google Shape;387;p2"/>
          <p:cNvSpPr/>
          <p:nvPr/>
        </p:nvSpPr>
        <p:spPr>
          <a:xfrm>
            <a:off x="6412643" y="6032308"/>
            <a:ext cx="130175" cy="130175"/>
          </a:xfrm>
          <a:prstGeom prst="rect">
            <a:avLst/>
          </a:prstGeom>
          <a:solidFill>
            <a:srgbClr val="00B050"/>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88" name="Google Shape;388;p2"/>
          <p:cNvSpPr/>
          <p:nvPr/>
        </p:nvSpPr>
        <p:spPr>
          <a:xfrm>
            <a:off x="5669021" y="5670547"/>
            <a:ext cx="130175" cy="130175"/>
          </a:xfrm>
          <a:prstGeom prst="rect">
            <a:avLst/>
          </a:prstGeom>
          <a:solidFill>
            <a:schemeClr val="accent6"/>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84" name="Google Shape;384;p2"/>
          <p:cNvSpPr/>
          <p:nvPr/>
        </p:nvSpPr>
        <p:spPr>
          <a:xfrm>
            <a:off x="5461177" y="4943516"/>
            <a:ext cx="130175" cy="130175"/>
          </a:xfrm>
          <a:prstGeom prst="rect">
            <a:avLst/>
          </a:prstGeom>
          <a:solidFill>
            <a:schemeClr val="accent6"/>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89" name="Google Shape;389;p2"/>
          <p:cNvSpPr/>
          <p:nvPr/>
        </p:nvSpPr>
        <p:spPr>
          <a:xfrm>
            <a:off x="5766141" y="3442561"/>
            <a:ext cx="130175" cy="130175"/>
          </a:xfrm>
          <a:prstGeom prst="rect">
            <a:avLst/>
          </a:prstGeom>
          <a:solidFill>
            <a:srgbClr val="02AE44"/>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rgbClr val="FFFFFF"/>
              </a:solidFill>
              <a:latin typeface="Calibri"/>
              <a:ea typeface="Calibri"/>
              <a:cs typeface="Calibri"/>
              <a:sym typeface="Calibri"/>
            </a:endParaRPr>
          </a:p>
        </p:txBody>
      </p:sp>
      <p:sp>
        <p:nvSpPr>
          <p:cNvPr id="390" name="Google Shape;390;p2"/>
          <p:cNvSpPr/>
          <p:nvPr/>
        </p:nvSpPr>
        <p:spPr>
          <a:xfrm>
            <a:off x="6602960" y="2028814"/>
            <a:ext cx="130175" cy="130175"/>
          </a:xfrm>
          <a:prstGeom prst="rect">
            <a:avLst/>
          </a:prstGeom>
          <a:solidFill>
            <a:srgbClr val="02AE44"/>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391" name="Google Shape;391;p2"/>
          <p:cNvSpPr/>
          <p:nvPr/>
        </p:nvSpPr>
        <p:spPr>
          <a:xfrm>
            <a:off x="6361673" y="2754284"/>
            <a:ext cx="130175" cy="130175"/>
          </a:xfrm>
          <a:prstGeom prst="rect">
            <a:avLst/>
          </a:prstGeom>
          <a:solidFill>
            <a:srgbClr val="02AE44"/>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rgbClr val="FFFFFF"/>
              </a:solidFill>
              <a:latin typeface="Calibri"/>
              <a:ea typeface="Calibri"/>
              <a:cs typeface="Calibri"/>
              <a:sym typeface="Calibri"/>
            </a:endParaRPr>
          </a:p>
        </p:txBody>
      </p:sp>
      <p:sp>
        <p:nvSpPr>
          <p:cNvPr id="392" name="Google Shape;392;p2"/>
          <p:cNvSpPr/>
          <p:nvPr/>
        </p:nvSpPr>
        <p:spPr>
          <a:xfrm>
            <a:off x="6885776" y="1536170"/>
            <a:ext cx="130175" cy="130175"/>
          </a:xfrm>
          <a:prstGeom prst="rect">
            <a:avLst/>
          </a:prstGeom>
          <a:solidFill>
            <a:srgbClr val="FFFF00"/>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rgbClr val="FF0000"/>
              </a:solidFill>
              <a:latin typeface="Calibri"/>
              <a:ea typeface="Calibri"/>
              <a:cs typeface="Calibri"/>
              <a:sym typeface="Calibri"/>
            </a:endParaRPr>
          </a:p>
        </p:txBody>
      </p:sp>
      <p:sp>
        <p:nvSpPr>
          <p:cNvPr id="393" name="Google Shape;393;p2"/>
          <p:cNvSpPr/>
          <p:nvPr/>
        </p:nvSpPr>
        <p:spPr>
          <a:xfrm>
            <a:off x="7280499" y="1445946"/>
            <a:ext cx="130175" cy="130175"/>
          </a:xfrm>
          <a:prstGeom prst="rect">
            <a:avLst/>
          </a:prstGeom>
          <a:solidFill>
            <a:srgbClr val="00B050"/>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rgbClr val="FFFFFF"/>
              </a:solidFill>
              <a:latin typeface="Calibri"/>
              <a:ea typeface="Calibri"/>
              <a:cs typeface="Calibri"/>
              <a:sym typeface="Calibri"/>
            </a:endParaRPr>
          </a:p>
        </p:txBody>
      </p:sp>
      <p:sp>
        <p:nvSpPr>
          <p:cNvPr id="394" name="Google Shape;394;p2"/>
          <p:cNvSpPr/>
          <p:nvPr/>
        </p:nvSpPr>
        <p:spPr>
          <a:xfrm>
            <a:off x="5635882" y="3776120"/>
            <a:ext cx="130175" cy="130175"/>
          </a:xfrm>
          <a:prstGeom prst="rect">
            <a:avLst/>
          </a:prstGeom>
          <a:solidFill>
            <a:srgbClr val="FFFF00"/>
          </a:solid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grpSp>
        <p:nvGrpSpPr>
          <p:cNvPr id="416" name="Google Shape;416;p2"/>
          <p:cNvGrpSpPr/>
          <p:nvPr/>
        </p:nvGrpSpPr>
        <p:grpSpPr>
          <a:xfrm>
            <a:off x="7815861" y="1151335"/>
            <a:ext cx="3225034" cy="949779"/>
            <a:chOff x="720724" y="1221920"/>
            <a:chExt cx="2876793" cy="949779"/>
          </a:xfrm>
        </p:grpSpPr>
        <p:sp>
          <p:nvSpPr>
            <p:cNvPr id="417" name="Google Shape;417;p2"/>
            <p:cNvSpPr/>
            <p:nvPr/>
          </p:nvSpPr>
          <p:spPr>
            <a:xfrm>
              <a:off x="720724" y="1221920"/>
              <a:ext cx="2876793"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418" name="Google Shape;418;p2"/>
            <p:cNvSpPr txBox="1"/>
            <p:nvPr/>
          </p:nvSpPr>
          <p:spPr>
            <a:xfrm>
              <a:off x="771524" y="1228725"/>
              <a:ext cx="2765244"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rgbClr val="000000"/>
                  </a:solidFill>
                  <a:latin typeface="Arial Narrow"/>
                  <a:ea typeface="Arial Narrow"/>
                  <a:cs typeface="Arial Narrow"/>
                  <a:sym typeface="Arial Narrow"/>
                </a:rPr>
                <a:t>OH River at Paducah</a:t>
              </a:r>
              <a:endParaRPr dirty="0"/>
            </a:p>
          </p:txBody>
        </p:sp>
        <p:sp>
          <p:nvSpPr>
            <p:cNvPr id="419" name="Google Shape;419;p2"/>
            <p:cNvSpPr txBox="1"/>
            <p:nvPr/>
          </p:nvSpPr>
          <p:spPr>
            <a:xfrm>
              <a:off x="779145" y="1495425"/>
              <a:ext cx="2447018"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 </a:t>
              </a:r>
              <a:r>
                <a:rPr lang="en-US" sz="1200" b="1" dirty="0">
                  <a:latin typeface="Arial Narrow"/>
                  <a:ea typeface="Arial Narrow"/>
                  <a:cs typeface="Arial Narrow"/>
                  <a:sym typeface="Arial Narrow"/>
                </a:rPr>
                <a:t>25.1</a:t>
              </a:r>
              <a:r>
                <a:rPr lang="en-US" sz="1200" b="1" dirty="0">
                  <a:solidFill>
                    <a:schemeClr val="tx1"/>
                  </a:solidFill>
                  <a:effectLst>
                    <a:outerShdw blurRad="38100" dist="38100" dir="2700000" algn="tl">
                      <a:srgbClr val="000000">
                        <a:alpha val="43137"/>
                      </a:srgbClr>
                    </a:outerShdw>
                  </a:effectLst>
                  <a:latin typeface="Arial Narrow"/>
                  <a:ea typeface="Arial Narrow"/>
                  <a:cs typeface="Arial Narrow"/>
                  <a:sym typeface="Arial Narrow"/>
                </a:rPr>
                <a:t>’ </a:t>
              </a:r>
              <a:r>
                <a:rPr lang="en-US" sz="1200" b="1" dirty="0">
                  <a:solidFill>
                    <a:schemeClr val="tx1"/>
                  </a:solidFill>
                  <a:latin typeface="Arial Narrow"/>
                  <a:ea typeface="Arial Narrow"/>
                  <a:cs typeface="Arial Narrow"/>
                  <a:sym typeface="Arial Narrow"/>
                </a:rPr>
                <a:t>Below F.S.  </a:t>
              </a:r>
              <a:endParaRPr sz="1200" b="1" dirty="0">
                <a:solidFill>
                  <a:schemeClr val="tx1"/>
                </a:solidFill>
                <a:latin typeface="Arial Narrow"/>
                <a:ea typeface="Arial Narrow"/>
                <a:cs typeface="Arial Narrow"/>
                <a:sym typeface="Arial Narrow"/>
              </a:endParaRPr>
            </a:p>
          </p:txBody>
        </p:sp>
        <p:sp>
          <p:nvSpPr>
            <p:cNvPr id="420" name="Google Shape;420;p2"/>
            <p:cNvSpPr txBox="1"/>
            <p:nvPr/>
          </p:nvSpPr>
          <p:spPr>
            <a:xfrm>
              <a:off x="777240" y="1685449"/>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Forecast: </a:t>
              </a:r>
              <a:endParaRPr dirty="0"/>
            </a:p>
          </p:txBody>
        </p:sp>
        <p:sp>
          <p:nvSpPr>
            <p:cNvPr id="421" name="Google Shape;421;p2"/>
            <p:cNvSpPr txBox="1"/>
            <p:nvPr/>
          </p:nvSpPr>
          <p:spPr>
            <a:xfrm>
              <a:off x="1754178" y="1699859"/>
              <a:ext cx="1825885"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Crested</a:t>
              </a:r>
              <a:r>
                <a:rPr lang="en-US" sz="1200" b="1" dirty="0">
                  <a:solidFill>
                    <a:schemeClr val="tx1"/>
                  </a:solidFill>
                </a:rPr>
                <a:t> 27.5</a:t>
              </a:r>
              <a:endParaRPr lang="en-US" sz="1200" b="1" dirty="0">
                <a:solidFill>
                  <a:schemeClr val="tx1"/>
                </a:solidFill>
                <a:latin typeface="Arial"/>
                <a:ea typeface="Arial"/>
                <a:cs typeface="Arial"/>
                <a:sym typeface="Arial"/>
              </a:endParaRPr>
            </a:p>
            <a:p>
              <a:pPr marL="0" marR="0" lvl="0" indent="0" algn="ctr" rtl="0">
                <a:spcBef>
                  <a:spcPts val="0"/>
                </a:spcBef>
                <a:spcAft>
                  <a:spcPts val="0"/>
                </a:spcAft>
                <a:buNone/>
              </a:pPr>
              <a:r>
                <a:rPr lang="en-US" sz="1200" b="1" dirty="0">
                  <a:solidFill>
                    <a:schemeClr val="tx1"/>
                  </a:solidFill>
                  <a:latin typeface="Arial"/>
                  <a:ea typeface="Arial"/>
                  <a:cs typeface="Arial"/>
                  <a:sym typeface="Arial"/>
                </a:rPr>
                <a:t>(Below F.S.) on May 20</a:t>
              </a:r>
              <a:endParaRPr dirty="0">
                <a:solidFill>
                  <a:schemeClr val="tx1"/>
                </a:solidFill>
              </a:endParaRPr>
            </a:p>
          </p:txBody>
        </p:sp>
      </p:grpSp>
      <p:grpSp>
        <p:nvGrpSpPr>
          <p:cNvPr id="422" name="Google Shape;422;p2"/>
          <p:cNvGrpSpPr/>
          <p:nvPr/>
        </p:nvGrpSpPr>
        <p:grpSpPr>
          <a:xfrm>
            <a:off x="7780944" y="2168274"/>
            <a:ext cx="3339143" cy="949779"/>
            <a:chOff x="720722" y="1221920"/>
            <a:chExt cx="3339143" cy="949779"/>
          </a:xfrm>
        </p:grpSpPr>
        <p:sp>
          <p:nvSpPr>
            <p:cNvPr id="423" name="Google Shape;423;p2"/>
            <p:cNvSpPr/>
            <p:nvPr/>
          </p:nvSpPr>
          <p:spPr>
            <a:xfrm>
              <a:off x="720722" y="1221920"/>
              <a:ext cx="3259283"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424" name="Google Shape;424;p2"/>
            <p:cNvSpPr txBox="1"/>
            <p:nvPr/>
          </p:nvSpPr>
          <p:spPr>
            <a:xfrm>
              <a:off x="771524" y="1228725"/>
              <a:ext cx="2765244"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rgbClr val="000000"/>
                  </a:solidFill>
                  <a:latin typeface="Arial Narrow"/>
                  <a:ea typeface="Arial Narrow"/>
                  <a:cs typeface="Arial Narrow"/>
                  <a:sym typeface="Arial Narrow"/>
                </a:rPr>
                <a:t>OH River at Cairo</a:t>
              </a:r>
              <a:endParaRPr dirty="0"/>
            </a:p>
          </p:txBody>
        </p:sp>
        <p:sp>
          <p:nvSpPr>
            <p:cNvPr id="425" name="Google Shape;425;p2"/>
            <p:cNvSpPr txBox="1"/>
            <p:nvPr/>
          </p:nvSpPr>
          <p:spPr>
            <a:xfrm>
              <a:off x="779145" y="1495425"/>
              <a:ext cx="2447018"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a:t>
              </a:r>
              <a:r>
                <a:rPr lang="en-US" sz="1200" b="1" dirty="0">
                  <a:latin typeface="Arial Narrow"/>
                  <a:ea typeface="Arial Narrow"/>
                  <a:cs typeface="Arial Narrow"/>
                  <a:sym typeface="Arial Narrow"/>
                </a:rPr>
                <a:t>31</a:t>
              </a:r>
              <a:r>
                <a:rPr lang="en-US" sz="1200" b="1" dirty="0">
                  <a:solidFill>
                    <a:srgbClr val="000000"/>
                  </a:solidFill>
                  <a:latin typeface="Arial Narrow"/>
                  <a:ea typeface="Arial Narrow"/>
                  <a:cs typeface="Arial Narrow"/>
                  <a:sym typeface="Arial Narrow"/>
                </a:rPr>
                <a:t>.3’ </a:t>
              </a:r>
              <a:r>
                <a:rPr lang="en-US" sz="1200" b="1" dirty="0">
                  <a:solidFill>
                    <a:srgbClr val="FFFF00"/>
                  </a:solidFill>
                  <a:effectLst>
                    <a:outerShdw blurRad="38100" dist="38100" dir="2700000" algn="tl">
                      <a:srgbClr val="000000">
                        <a:alpha val="43137"/>
                      </a:srgbClr>
                    </a:outerShdw>
                  </a:effectLst>
                  <a:latin typeface="Arial Narrow"/>
                  <a:ea typeface="Arial Narrow"/>
                  <a:cs typeface="Arial Narrow"/>
                  <a:sym typeface="Arial Narrow"/>
                </a:rPr>
                <a:t>Action F.S. </a:t>
              </a:r>
              <a:endParaRPr dirty="0">
                <a:solidFill>
                  <a:srgbClr val="FFFF00"/>
                </a:solidFill>
                <a:effectLst>
                  <a:outerShdw blurRad="38100" dist="38100" dir="2700000" algn="tl">
                    <a:srgbClr val="000000">
                      <a:alpha val="43137"/>
                    </a:srgbClr>
                  </a:outerShdw>
                </a:effectLst>
              </a:endParaRPr>
            </a:p>
          </p:txBody>
        </p:sp>
        <p:sp>
          <p:nvSpPr>
            <p:cNvPr id="426" name="Google Shape;426;p2"/>
            <p:cNvSpPr txBox="1"/>
            <p:nvPr/>
          </p:nvSpPr>
          <p:spPr>
            <a:xfrm>
              <a:off x="777240" y="1685449"/>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rgbClr val="000000"/>
                  </a:solidFill>
                  <a:latin typeface="Arial Narrow"/>
                  <a:ea typeface="Arial Narrow"/>
                  <a:cs typeface="Arial Narrow"/>
                  <a:sym typeface="Arial Narrow"/>
                </a:rPr>
                <a:t>Forecast: </a:t>
              </a:r>
              <a:endParaRPr/>
            </a:p>
          </p:txBody>
        </p:sp>
        <p:sp>
          <p:nvSpPr>
            <p:cNvPr id="427" name="Google Shape;427;p2"/>
            <p:cNvSpPr txBox="1"/>
            <p:nvPr/>
          </p:nvSpPr>
          <p:spPr>
            <a:xfrm>
              <a:off x="1850351" y="1684515"/>
              <a:ext cx="2209514"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Crest 35.0  </a:t>
              </a:r>
            </a:p>
            <a:p>
              <a:pPr marL="0" marR="0" lvl="0" indent="0" algn="ctr" rtl="0">
                <a:spcBef>
                  <a:spcPts val="0"/>
                </a:spcBef>
                <a:spcAft>
                  <a:spcPts val="0"/>
                </a:spcAft>
                <a:buNone/>
              </a:pPr>
              <a:r>
                <a:rPr lang="en-US" sz="1200" b="1" dirty="0">
                  <a:solidFill>
                    <a:schemeClr val="tx1"/>
                  </a:solidFill>
                </a:rPr>
                <a:t>(</a:t>
              </a:r>
              <a:r>
                <a:rPr lang="en-US" sz="1200" b="1" dirty="0">
                  <a:solidFill>
                    <a:schemeClr val="tx1"/>
                  </a:solidFill>
                  <a:latin typeface="Arial"/>
                  <a:ea typeface="Arial"/>
                  <a:cs typeface="Arial"/>
                  <a:sym typeface="Arial"/>
                </a:rPr>
                <a:t>Below F.S.) on May 25</a:t>
              </a:r>
              <a:endParaRPr dirty="0">
                <a:solidFill>
                  <a:schemeClr val="tx1"/>
                </a:solidFill>
              </a:endParaRPr>
            </a:p>
          </p:txBody>
        </p:sp>
      </p:grpSp>
      <p:grpSp>
        <p:nvGrpSpPr>
          <p:cNvPr id="428" name="Google Shape;428;p2"/>
          <p:cNvGrpSpPr/>
          <p:nvPr/>
        </p:nvGrpSpPr>
        <p:grpSpPr>
          <a:xfrm>
            <a:off x="7631131" y="3187337"/>
            <a:ext cx="3409095" cy="949779"/>
            <a:chOff x="461643" y="2806880"/>
            <a:chExt cx="2739607" cy="949779"/>
          </a:xfrm>
        </p:grpSpPr>
        <p:sp>
          <p:nvSpPr>
            <p:cNvPr id="429" name="Google Shape;429;p2"/>
            <p:cNvSpPr/>
            <p:nvPr/>
          </p:nvSpPr>
          <p:spPr>
            <a:xfrm>
              <a:off x="461643" y="2806880"/>
              <a:ext cx="2739607"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430" name="Google Shape;430;p2"/>
            <p:cNvSpPr txBox="1"/>
            <p:nvPr/>
          </p:nvSpPr>
          <p:spPr>
            <a:xfrm>
              <a:off x="512444" y="2813685"/>
              <a:ext cx="2550795"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rgbClr val="000000"/>
                  </a:solidFill>
                  <a:latin typeface="Arial Narrow"/>
                  <a:ea typeface="Arial Narrow"/>
                  <a:cs typeface="Arial Narrow"/>
                  <a:sym typeface="Arial Narrow"/>
                </a:rPr>
                <a:t> MS River at Greenville</a:t>
              </a:r>
              <a:endParaRPr dirty="0"/>
            </a:p>
          </p:txBody>
        </p:sp>
        <p:sp>
          <p:nvSpPr>
            <p:cNvPr id="431" name="Google Shape;431;p2"/>
            <p:cNvSpPr txBox="1"/>
            <p:nvPr/>
          </p:nvSpPr>
          <p:spPr>
            <a:xfrm>
              <a:off x="520065" y="3080385"/>
              <a:ext cx="2070100"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 40</a:t>
              </a:r>
              <a:r>
                <a:rPr lang="en-US" sz="1200" b="1" dirty="0">
                  <a:latin typeface="Arial Narrow"/>
                  <a:ea typeface="Arial Narrow"/>
                  <a:cs typeface="Arial Narrow"/>
                  <a:sym typeface="Arial Narrow"/>
                </a:rPr>
                <a:t>.5</a:t>
              </a:r>
              <a:r>
                <a:rPr lang="en-US" sz="1200" b="1" dirty="0">
                  <a:solidFill>
                    <a:schemeClr val="tx1"/>
                  </a:solidFill>
                  <a:latin typeface="Arial Narrow"/>
                  <a:ea typeface="Arial Narrow"/>
                  <a:cs typeface="Arial Narrow"/>
                  <a:sym typeface="Arial Narrow"/>
                </a:rPr>
                <a:t>’</a:t>
              </a:r>
              <a:r>
                <a:rPr lang="en-US" sz="1200" b="1" dirty="0">
                  <a:solidFill>
                    <a:schemeClr val="accent6"/>
                  </a:solidFill>
                  <a:latin typeface="Arial Narrow"/>
                  <a:ea typeface="Arial Narrow"/>
                  <a:cs typeface="Arial Narrow"/>
                  <a:sym typeface="Arial Narrow"/>
                </a:rPr>
                <a:t> </a:t>
              </a:r>
              <a:r>
                <a:rPr lang="en-US" sz="1200" b="1" dirty="0">
                  <a:solidFill>
                    <a:srgbClr val="FFFF00"/>
                  </a:solidFill>
                  <a:effectLst>
                    <a:outerShdw blurRad="38100" dist="38100" dir="2700000" algn="tl">
                      <a:srgbClr val="000000">
                        <a:alpha val="43137"/>
                      </a:srgbClr>
                    </a:outerShdw>
                  </a:effectLst>
                  <a:latin typeface="Arial Narrow"/>
                  <a:ea typeface="Arial Narrow"/>
                  <a:cs typeface="Arial Narrow"/>
                  <a:sym typeface="Arial Narrow"/>
                </a:rPr>
                <a:t>Action F.S.</a:t>
              </a:r>
              <a:endParaRPr sz="1200" dirty="0">
                <a:solidFill>
                  <a:srgbClr val="FFFF00"/>
                </a:solidFill>
                <a:effectLst>
                  <a:outerShdw blurRad="38100" dist="38100" dir="2700000" algn="tl">
                    <a:srgbClr val="000000">
                      <a:alpha val="43137"/>
                    </a:srgbClr>
                  </a:outerShdw>
                </a:effectLst>
              </a:endParaRPr>
            </a:p>
          </p:txBody>
        </p:sp>
        <p:sp>
          <p:nvSpPr>
            <p:cNvPr id="432" name="Google Shape;432;p2"/>
            <p:cNvSpPr txBox="1"/>
            <p:nvPr/>
          </p:nvSpPr>
          <p:spPr>
            <a:xfrm>
              <a:off x="518160" y="3270409"/>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rgbClr val="000000"/>
                  </a:solidFill>
                  <a:latin typeface="Arial Narrow"/>
                  <a:ea typeface="Arial Narrow"/>
                  <a:cs typeface="Arial Narrow"/>
                  <a:sym typeface="Arial Narrow"/>
                </a:rPr>
                <a:t>Forecast: </a:t>
              </a:r>
              <a:endParaRPr/>
            </a:p>
          </p:txBody>
        </p:sp>
      </p:grpSp>
      <p:grpSp>
        <p:nvGrpSpPr>
          <p:cNvPr id="433" name="Google Shape;433;p2"/>
          <p:cNvGrpSpPr/>
          <p:nvPr/>
        </p:nvGrpSpPr>
        <p:grpSpPr>
          <a:xfrm>
            <a:off x="7594957" y="5244157"/>
            <a:ext cx="3177308" cy="971340"/>
            <a:chOff x="461644" y="2806880"/>
            <a:chExt cx="2685415" cy="971340"/>
          </a:xfrm>
        </p:grpSpPr>
        <p:sp>
          <p:nvSpPr>
            <p:cNvPr id="371" name="Google Shape;371;p2"/>
            <p:cNvSpPr/>
            <p:nvPr/>
          </p:nvSpPr>
          <p:spPr>
            <a:xfrm>
              <a:off x="461644" y="2806880"/>
              <a:ext cx="2685415"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434" name="Google Shape;434;p2"/>
            <p:cNvSpPr txBox="1"/>
            <p:nvPr/>
          </p:nvSpPr>
          <p:spPr>
            <a:xfrm>
              <a:off x="512444" y="2813685"/>
              <a:ext cx="2550795"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rgbClr val="000000"/>
                  </a:solidFill>
                  <a:latin typeface="Arial Narrow"/>
                  <a:ea typeface="Arial Narrow"/>
                  <a:cs typeface="Arial Narrow"/>
                  <a:sym typeface="Arial Narrow"/>
                </a:rPr>
                <a:t> MS River at New Orleans</a:t>
              </a:r>
              <a:endParaRPr dirty="0"/>
            </a:p>
          </p:txBody>
        </p:sp>
        <p:sp>
          <p:nvSpPr>
            <p:cNvPr id="435" name="Google Shape;435;p2"/>
            <p:cNvSpPr txBox="1"/>
            <p:nvPr/>
          </p:nvSpPr>
          <p:spPr>
            <a:xfrm>
              <a:off x="520065" y="3080385"/>
              <a:ext cx="20701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 13.1’ Below F.S. </a:t>
              </a:r>
              <a:endParaRPr dirty="0"/>
            </a:p>
          </p:txBody>
        </p:sp>
        <p:sp>
          <p:nvSpPr>
            <p:cNvPr id="436" name="Google Shape;436;p2"/>
            <p:cNvSpPr txBox="1"/>
            <p:nvPr/>
          </p:nvSpPr>
          <p:spPr>
            <a:xfrm>
              <a:off x="518160" y="3270409"/>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rgbClr val="000000"/>
                  </a:solidFill>
                  <a:latin typeface="Arial Narrow"/>
                  <a:ea typeface="Arial Narrow"/>
                  <a:cs typeface="Arial Narrow"/>
                  <a:sym typeface="Arial Narrow"/>
                </a:rPr>
                <a:t>Forecast: </a:t>
              </a:r>
              <a:endParaRPr/>
            </a:p>
          </p:txBody>
        </p:sp>
        <p:sp>
          <p:nvSpPr>
            <p:cNvPr id="437" name="Google Shape;437;p2"/>
            <p:cNvSpPr txBox="1"/>
            <p:nvPr/>
          </p:nvSpPr>
          <p:spPr>
            <a:xfrm>
              <a:off x="1449947" y="3316596"/>
              <a:ext cx="1684020"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Slow fall with minor fluctuations</a:t>
              </a:r>
              <a:endParaRPr dirty="0">
                <a:solidFill>
                  <a:schemeClr val="tx1"/>
                </a:solidFill>
              </a:endParaRPr>
            </a:p>
          </p:txBody>
        </p:sp>
      </p:grpSp>
      <p:grpSp>
        <p:nvGrpSpPr>
          <p:cNvPr id="438" name="Google Shape;438;p2"/>
          <p:cNvGrpSpPr/>
          <p:nvPr/>
        </p:nvGrpSpPr>
        <p:grpSpPr>
          <a:xfrm>
            <a:off x="1316342" y="5267452"/>
            <a:ext cx="3035214" cy="949779"/>
            <a:chOff x="461644" y="2806880"/>
            <a:chExt cx="2729611" cy="949779"/>
          </a:xfrm>
        </p:grpSpPr>
        <p:sp>
          <p:nvSpPr>
            <p:cNvPr id="439" name="Google Shape;439;p2"/>
            <p:cNvSpPr/>
            <p:nvPr/>
          </p:nvSpPr>
          <p:spPr>
            <a:xfrm>
              <a:off x="461644" y="2806880"/>
              <a:ext cx="2685415" cy="949779"/>
            </a:xfrm>
            <a:prstGeom prst="roundRect">
              <a:avLst>
                <a:gd name="adj" fmla="val 16667"/>
              </a:avLst>
            </a:prstGeom>
            <a:solidFill>
              <a:srgbClr val="C4BD97"/>
            </a:solidFill>
            <a:ln>
              <a:noFill/>
            </a:ln>
            <a:effectLst>
              <a:outerShdw blurRad="12700" dist="38100" dir="2700000" algn="tl" rotWithShape="0">
                <a:srgbClr val="000000">
                  <a:alpha val="7098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440" name="Google Shape;440;p2"/>
            <p:cNvSpPr txBox="1"/>
            <p:nvPr/>
          </p:nvSpPr>
          <p:spPr>
            <a:xfrm>
              <a:off x="512444" y="2813685"/>
              <a:ext cx="2550795" cy="3385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rgbClr val="000000"/>
                  </a:solidFill>
                  <a:latin typeface="Arial Narrow"/>
                  <a:ea typeface="Arial Narrow"/>
                  <a:cs typeface="Arial Narrow"/>
                  <a:sym typeface="Arial Narrow"/>
                </a:rPr>
                <a:t> MS River at Baton Rouge</a:t>
              </a:r>
              <a:endParaRPr dirty="0"/>
            </a:p>
          </p:txBody>
        </p:sp>
        <p:sp>
          <p:nvSpPr>
            <p:cNvPr id="441" name="Google Shape;441;p2"/>
            <p:cNvSpPr txBox="1"/>
            <p:nvPr/>
          </p:nvSpPr>
          <p:spPr>
            <a:xfrm>
              <a:off x="520065" y="3080385"/>
              <a:ext cx="2386052"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0000"/>
                  </a:solidFill>
                  <a:latin typeface="Arial Narrow"/>
                  <a:ea typeface="Arial Narrow"/>
                  <a:cs typeface="Arial Narrow"/>
                  <a:sym typeface="Arial Narrow"/>
                </a:rPr>
                <a:t>Current: 35</a:t>
              </a:r>
              <a:r>
                <a:rPr lang="en-US" sz="1200" b="1" dirty="0">
                  <a:latin typeface="Arial Narrow"/>
                  <a:ea typeface="Arial Narrow"/>
                  <a:cs typeface="Arial Narrow"/>
                  <a:sym typeface="Arial Narrow"/>
                </a:rPr>
                <a:t>.8</a:t>
              </a:r>
              <a:r>
                <a:rPr lang="en-US" sz="1200" b="1" dirty="0">
                  <a:solidFill>
                    <a:srgbClr val="000000"/>
                  </a:solidFill>
                  <a:latin typeface="Arial Narrow"/>
                  <a:ea typeface="Arial Narrow"/>
                  <a:cs typeface="Arial Narrow"/>
                  <a:sym typeface="Arial Narrow"/>
                </a:rPr>
                <a:t>’ </a:t>
              </a:r>
              <a:r>
                <a:rPr lang="en-US" sz="1200" b="1" dirty="0">
                  <a:solidFill>
                    <a:schemeClr val="accent6"/>
                  </a:solidFill>
                  <a:effectLst>
                    <a:outerShdw blurRad="38100" dist="38100" dir="2700000" algn="tl">
                      <a:srgbClr val="000000">
                        <a:alpha val="43137"/>
                      </a:srgbClr>
                    </a:outerShdw>
                  </a:effectLst>
                  <a:latin typeface="Arial Narrow"/>
                  <a:ea typeface="Arial Narrow"/>
                  <a:cs typeface="Arial Narrow"/>
                  <a:sym typeface="Arial Narrow"/>
                </a:rPr>
                <a:t>Minor F.S.</a:t>
              </a:r>
              <a:endParaRPr sz="1200" dirty="0">
                <a:solidFill>
                  <a:schemeClr val="accent6"/>
                </a:solidFill>
                <a:effectLst>
                  <a:outerShdw blurRad="38100" dist="38100" dir="2700000" algn="tl">
                    <a:srgbClr val="000000">
                      <a:alpha val="43137"/>
                    </a:srgbClr>
                  </a:outerShdw>
                </a:effectLst>
              </a:endParaRPr>
            </a:p>
          </p:txBody>
        </p:sp>
        <p:sp>
          <p:nvSpPr>
            <p:cNvPr id="442" name="Google Shape;442;p2"/>
            <p:cNvSpPr txBox="1"/>
            <p:nvPr/>
          </p:nvSpPr>
          <p:spPr>
            <a:xfrm>
              <a:off x="518160" y="3270409"/>
              <a:ext cx="7620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a:solidFill>
                    <a:srgbClr val="000000"/>
                  </a:solidFill>
                  <a:latin typeface="Arial Narrow"/>
                  <a:ea typeface="Arial Narrow"/>
                  <a:cs typeface="Arial Narrow"/>
                  <a:sym typeface="Arial Narrow"/>
                </a:rPr>
                <a:t>Forecast: </a:t>
              </a:r>
              <a:endParaRPr/>
            </a:p>
          </p:txBody>
        </p:sp>
        <p:sp>
          <p:nvSpPr>
            <p:cNvPr id="443" name="Google Shape;443;p2"/>
            <p:cNvSpPr txBox="1"/>
            <p:nvPr/>
          </p:nvSpPr>
          <p:spPr>
            <a:xfrm>
              <a:off x="1291742" y="3431911"/>
              <a:ext cx="1899513" cy="27695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Crested</a:t>
              </a:r>
              <a:endParaRPr dirty="0">
                <a:solidFill>
                  <a:schemeClr val="tx1"/>
                </a:solidFill>
              </a:endParaRPr>
            </a:p>
          </p:txBody>
        </p:sp>
      </p:grpSp>
      <p:sp>
        <p:nvSpPr>
          <p:cNvPr id="446" name="Google Shape;446;p2"/>
          <p:cNvSpPr/>
          <p:nvPr/>
        </p:nvSpPr>
        <p:spPr>
          <a:xfrm rot="1252184">
            <a:off x="5854077" y="3596458"/>
            <a:ext cx="239852" cy="342912"/>
          </a:xfrm>
          <a:prstGeom prst="rightBrace">
            <a:avLst>
              <a:gd name="adj1" fmla="val 22625"/>
              <a:gd name="adj2" fmla="val 53197"/>
            </a:avLst>
          </a:prstGeom>
          <a:noFill/>
          <a:ln w="317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0000"/>
              </a:solidFill>
              <a:latin typeface="Calibri"/>
              <a:ea typeface="Calibri"/>
              <a:cs typeface="Calibri"/>
              <a:sym typeface="Calibri"/>
            </a:endParaRPr>
          </a:p>
        </p:txBody>
      </p:sp>
      <p:sp>
        <p:nvSpPr>
          <p:cNvPr id="451" name="Google Shape;451;p2"/>
          <p:cNvSpPr txBox="1"/>
          <p:nvPr/>
        </p:nvSpPr>
        <p:spPr>
          <a:xfrm>
            <a:off x="9037369" y="3647787"/>
            <a:ext cx="1858570"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Crested 44.2’</a:t>
            </a:r>
            <a:r>
              <a:rPr lang="en-US" sz="1200" b="1" dirty="0">
                <a:solidFill>
                  <a:schemeClr val="accent6">
                    <a:lumMod val="75000"/>
                  </a:schemeClr>
                </a:solidFill>
                <a:latin typeface="Arial"/>
                <a:ea typeface="Arial"/>
                <a:cs typeface="Arial"/>
                <a:sym typeface="Arial"/>
              </a:rPr>
              <a:t> </a:t>
            </a:r>
          </a:p>
          <a:p>
            <a:pPr marL="0" marR="0" lvl="0" indent="0" algn="ctr" rtl="0">
              <a:spcBef>
                <a:spcPts val="0"/>
              </a:spcBef>
              <a:spcAft>
                <a:spcPts val="0"/>
              </a:spcAft>
              <a:buNone/>
            </a:pPr>
            <a:r>
              <a:rPr lang="en-US" sz="1200" b="1" dirty="0">
                <a:solidFill>
                  <a:srgbClr val="FFFF00"/>
                </a:solidFill>
              </a:rPr>
              <a:t>(</a:t>
            </a:r>
            <a:r>
              <a:rPr lang="en-US" sz="1200" b="1" dirty="0">
                <a:solidFill>
                  <a:srgbClr val="FFFF00"/>
                </a:solidFill>
                <a:latin typeface="Arial"/>
                <a:ea typeface="Arial"/>
                <a:cs typeface="Arial"/>
                <a:sym typeface="Arial"/>
              </a:rPr>
              <a:t>Action F.S.) </a:t>
            </a:r>
            <a:r>
              <a:rPr lang="en-US" sz="1200" b="1" dirty="0">
                <a:solidFill>
                  <a:schemeClr val="tx1"/>
                </a:solidFill>
                <a:latin typeface="Arial"/>
                <a:ea typeface="Arial"/>
                <a:cs typeface="Arial"/>
                <a:sym typeface="Arial"/>
              </a:rPr>
              <a:t>May 12</a:t>
            </a:r>
            <a:endParaRPr dirty="0">
              <a:solidFill>
                <a:schemeClr val="tx1"/>
              </a:solidFill>
            </a:endParaRPr>
          </a:p>
        </p:txBody>
      </p:sp>
      <p:sp>
        <p:nvSpPr>
          <p:cNvPr id="452" name="Google Shape;452;p2"/>
          <p:cNvSpPr txBox="1"/>
          <p:nvPr/>
        </p:nvSpPr>
        <p:spPr>
          <a:xfrm>
            <a:off x="2847924" y="1507577"/>
            <a:ext cx="1884322"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dirty="0">
                <a:solidFill>
                  <a:schemeClr val="tx1"/>
                </a:solidFill>
                <a:latin typeface="Arial"/>
                <a:ea typeface="Arial"/>
                <a:cs typeface="Arial"/>
                <a:sym typeface="Arial"/>
              </a:rPr>
              <a:t>Crested 26.4’ </a:t>
            </a:r>
          </a:p>
          <a:p>
            <a:pPr marL="0" marR="0" lvl="0" indent="0" algn="ctr" rtl="0">
              <a:spcBef>
                <a:spcPts val="0"/>
              </a:spcBef>
              <a:spcAft>
                <a:spcPts val="0"/>
              </a:spcAft>
              <a:buNone/>
            </a:pPr>
            <a:r>
              <a:rPr lang="en-US" sz="1200" b="1" dirty="0">
                <a:solidFill>
                  <a:schemeClr val="tx1"/>
                </a:solidFill>
                <a:latin typeface="Arial"/>
                <a:ea typeface="Arial"/>
                <a:cs typeface="Arial"/>
                <a:sym typeface="Arial"/>
              </a:rPr>
              <a:t>(Below F.S.) on May </a:t>
            </a:r>
            <a:r>
              <a:rPr lang="en-US" sz="1200" b="1" dirty="0">
                <a:solidFill>
                  <a:schemeClr val="tx1"/>
                </a:solidFill>
              </a:rPr>
              <a:t>10</a:t>
            </a:r>
            <a:endParaRPr dirty="0">
              <a:solidFill>
                <a:schemeClr val="tx1"/>
              </a:solidFill>
            </a:endParaRPr>
          </a:p>
        </p:txBody>
      </p:sp>
      <p:pic>
        <p:nvPicPr>
          <p:cNvPr id="458" name="Google Shape;458;p2"/>
          <p:cNvPicPr preferRelativeResize="0"/>
          <p:nvPr/>
        </p:nvPicPr>
        <p:blipFill rotWithShape="1">
          <a:blip r:embed="rId5">
            <a:alphaModFix/>
          </a:blip>
          <a:srcRect/>
          <a:stretch/>
        </p:blipFill>
        <p:spPr>
          <a:xfrm>
            <a:off x="8382262" y="5815571"/>
            <a:ext cx="400068" cy="366729"/>
          </a:xfrm>
          <a:prstGeom prst="rect">
            <a:avLst/>
          </a:prstGeom>
          <a:noFill/>
          <a:ln>
            <a:noFill/>
          </a:ln>
        </p:spPr>
      </p:pic>
      <p:pic>
        <p:nvPicPr>
          <p:cNvPr id="2" name="Google Shape;461;p2">
            <a:extLst>
              <a:ext uri="{FF2B5EF4-FFF2-40B4-BE49-F238E27FC236}">
                <a16:creationId xmlns:a16="http://schemas.microsoft.com/office/drawing/2014/main" id="{309F888E-A42D-AB34-25A0-77D7EBAABEEC}"/>
              </a:ext>
            </a:extLst>
          </p:cNvPr>
          <p:cNvPicPr preferRelativeResize="0"/>
          <p:nvPr/>
        </p:nvPicPr>
        <p:blipFill rotWithShape="1">
          <a:blip r:embed="rId6">
            <a:alphaModFix/>
          </a:blip>
          <a:srcRect/>
          <a:stretch/>
        </p:blipFill>
        <p:spPr>
          <a:xfrm>
            <a:off x="2419380" y="2617955"/>
            <a:ext cx="400050" cy="381000"/>
          </a:xfrm>
          <a:prstGeom prst="rect">
            <a:avLst/>
          </a:prstGeom>
          <a:noFill/>
          <a:ln>
            <a:noFill/>
          </a:ln>
        </p:spPr>
      </p:pic>
      <p:pic>
        <p:nvPicPr>
          <p:cNvPr id="4" name="Google Shape;459;p2">
            <a:extLst>
              <a:ext uri="{FF2B5EF4-FFF2-40B4-BE49-F238E27FC236}">
                <a16:creationId xmlns:a16="http://schemas.microsoft.com/office/drawing/2014/main" id="{9F2894DE-4C1E-5712-C3C3-924BAD662C2F}"/>
              </a:ext>
            </a:extLst>
          </p:cNvPr>
          <p:cNvPicPr preferRelativeResize="0"/>
          <p:nvPr/>
        </p:nvPicPr>
        <p:blipFill rotWithShape="1">
          <a:blip r:embed="rId7">
            <a:alphaModFix/>
          </a:blip>
          <a:srcRect t="-1" b="13986"/>
          <a:stretch/>
        </p:blipFill>
        <p:spPr>
          <a:xfrm>
            <a:off x="8372804" y="5796286"/>
            <a:ext cx="443581" cy="399049"/>
          </a:xfrm>
          <a:prstGeom prst="rect">
            <a:avLst/>
          </a:prstGeom>
          <a:noFill/>
          <a:ln>
            <a:noFill/>
          </a:ln>
        </p:spPr>
      </p:pic>
      <p:pic>
        <p:nvPicPr>
          <p:cNvPr id="5" name="Google Shape;461;p2">
            <a:extLst>
              <a:ext uri="{FF2B5EF4-FFF2-40B4-BE49-F238E27FC236}">
                <a16:creationId xmlns:a16="http://schemas.microsoft.com/office/drawing/2014/main" id="{8FC8AE0C-BBC7-C39A-A252-7FF424400F72}"/>
              </a:ext>
            </a:extLst>
          </p:cNvPr>
          <p:cNvPicPr preferRelativeResize="0"/>
          <p:nvPr/>
        </p:nvPicPr>
        <p:blipFill rotWithShape="1">
          <a:blip r:embed="rId6">
            <a:alphaModFix/>
          </a:blip>
          <a:srcRect/>
          <a:stretch/>
        </p:blipFill>
        <p:spPr>
          <a:xfrm>
            <a:off x="2427123" y="1618375"/>
            <a:ext cx="400050" cy="381000"/>
          </a:xfrm>
          <a:prstGeom prst="rect">
            <a:avLst/>
          </a:prstGeom>
          <a:noFill/>
          <a:ln>
            <a:noFill/>
          </a:ln>
        </p:spPr>
      </p:pic>
      <p:sp>
        <p:nvSpPr>
          <p:cNvPr id="9" name="Rounded Rectangle 259">
            <a:extLst>
              <a:ext uri="{FF2B5EF4-FFF2-40B4-BE49-F238E27FC236}">
                <a16:creationId xmlns:a16="http://schemas.microsoft.com/office/drawing/2014/main" id="{C24FF46E-90D8-FC1B-C278-3FDFB5164830}"/>
              </a:ext>
            </a:extLst>
          </p:cNvPr>
          <p:cNvSpPr/>
          <p:nvPr/>
        </p:nvSpPr>
        <p:spPr>
          <a:xfrm>
            <a:off x="4740635" y="6062148"/>
            <a:ext cx="1583624" cy="234459"/>
          </a:xfrm>
          <a:prstGeom prst="roundRect">
            <a:avLst/>
          </a:prstGeom>
          <a:solidFill>
            <a:schemeClr val="tx1">
              <a:lumMod val="50000"/>
              <a:lumOff val="50000"/>
            </a:schemeClr>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Rounded Rectangle 259">
            <a:extLst>
              <a:ext uri="{FF2B5EF4-FFF2-40B4-BE49-F238E27FC236}">
                <a16:creationId xmlns:a16="http://schemas.microsoft.com/office/drawing/2014/main" id="{0DC4B82C-1F04-7510-D5CF-857E41B3B36E}"/>
              </a:ext>
            </a:extLst>
          </p:cNvPr>
          <p:cNvSpPr/>
          <p:nvPr/>
        </p:nvSpPr>
        <p:spPr>
          <a:xfrm>
            <a:off x="6850190" y="1974391"/>
            <a:ext cx="718402" cy="338342"/>
          </a:xfrm>
          <a:prstGeom prst="roundRect">
            <a:avLst/>
          </a:prstGeom>
          <a:solidFill>
            <a:schemeClr val="tx1">
              <a:lumMod val="50000"/>
              <a:lumOff val="50000"/>
            </a:schemeClr>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ounded Rectangle 259">
            <a:extLst>
              <a:ext uri="{FF2B5EF4-FFF2-40B4-BE49-F238E27FC236}">
                <a16:creationId xmlns:a16="http://schemas.microsoft.com/office/drawing/2014/main" id="{18E0CE03-189B-76D0-DDA4-E69C63352549}"/>
              </a:ext>
            </a:extLst>
          </p:cNvPr>
          <p:cNvSpPr/>
          <p:nvPr/>
        </p:nvSpPr>
        <p:spPr>
          <a:xfrm>
            <a:off x="5691635" y="1268398"/>
            <a:ext cx="718402" cy="338342"/>
          </a:xfrm>
          <a:prstGeom prst="roundRect">
            <a:avLst/>
          </a:prstGeom>
          <a:solidFill>
            <a:schemeClr val="tx1">
              <a:lumMod val="50000"/>
              <a:lumOff val="50000"/>
            </a:schemeClr>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ounded Rectangle 259">
            <a:extLst>
              <a:ext uri="{FF2B5EF4-FFF2-40B4-BE49-F238E27FC236}">
                <a16:creationId xmlns:a16="http://schemas.microsoft.com/office/drawing/2014/main" id="{A777F144-3E69-8AD6-01E0-9E25E0B21C4A}"/>
              </a:ext>
            </a:extLst>
          </p:cNvPr>
          <p:cNvSpPr/>
          <p:nvPr/>
        </p:nvSpPr>
        <p:spPr>
          <a:xfrm>
            <a:off x="5192526" y="1950508"/>
            <a:ext cx="718402" cy="338342"/>
          </a:xfrm>
          <a:prstGeom prst="roundRect">
            <a:avLst/>
          </a:prstGeom>
          <a:solidFill>
            <a:schemeClr val="tx1">
              <a:lumMod val="50000"/>
              <a:lumOff val="50000"/>
            </a:schemeClr>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Rounded Rectangle 259">
            <a:extLst>
              <a:ext uri="{FF2B5EF4-FFF2-40B4-BE49-F238E27FC236}">
                <a16:creationId xmlns:a16="http://schemas.microsoft.com/office/drawing/2014/main" id="{B329E1EE-8D56-A290-D0FE-85BFCC98F689}"/>
              </a:ext>
            </a:extLst>
          </p:cNvPr>
          <p:cNvSpPr/>
          <p:nvPr/>
        </p:nvSpPr>
        <p:spPr>
          <a:xfrm>
            <a:off x="6586643" y="3318488"/>
            <a:ext cx="718402" cy="338342"/>
          </a:xfrm>
          <a:prstGeom prst="roundRect">
            <a:avLst/>
          </a:prstGeom>
          <a:solidFill>
            <a:schemeClr val="tx1">
              <a:lumMod val="50000"/>
              <a:lumOff val="50000"/>
            </a:schemeClr>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ounded Rectangle 259">
            <a:extLst>
              <a:ext uri="{FF2B5EF4-FFF2-40B4-BE49-F238E27FC236}">
                <a16:creationId xmlns:a16="http://schemas.microsoft.com/office/drawing/2014/main" id="{83191B66-572D-F05C-0B68-79E8B249661D}"/>
              </a:ext>
            </a:extLst>
          </p:cNvPr>
          <p:cNvSpPr/>
          <p:nvPr/>
        </p:nvSpPr>
        <p:spPr>
          <a:xfrm>
            <a:off x="6106258" y="3873451"/>
            <a:ext cx="718402" cy="338342"/>
          </a:xfrm>
          <a:prstGeom prst="roundRect">
            <a:avLst/>
          </a:prstGeom>
          <a:solidFill>
            <a:schemeClr val="tx1">
              <a:lumMod val="50000"/>
              <a:lumOff val="50000"/>
            </a:schemeClr>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ounded Rectangle 259">
            <a:extLst>
              <a:ext uri="{FF2B5EF4-FFF2-40B4-BE49-F238E27FC236}">
                <a16:creationId xmlns:a16="http://schemas.microsoft.com/office/drawing/2014/main" id="{68E3677F-0ADE-8D7F-D657-22A8DA661566}"/>
              </a:ext>
            </a:extLst>
          </p:cNvPr>
          <p:cNvSpPr/>
          <p:nvPr/>
        </p:nvSpPr>
        <p:spPr>
          <a:xfrm>
            <a:off x="4343400" y="5369344"/>
            <a:ext cx="718402" cy="338342"/>
          </a:xfrm>
          <a:prstGeom prst="roundRect">
            <a:avLst/>
          </a:prstGeom>
          <a:solidFill>
            <a:schemeClr val="tx1">
              <a:lumMod val="50000"/>
              <a:lumOff val="50000"/>
            </a:schemeClr>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Rounded Rectangle 259">
            <a:extLst>
              <a:ext uri="{FF2B5EF4-FFF2-40B4-BE49-F238E27FC236}">
                <a16:creationId xmlns:a16="http://schemas.microsoft.com/office/drawing/2014/main" id="{0FC9E682-3A66-E11C-C4B1-6654901567F6}"/>
              </a:ext>
            </a:extLst>
          </p:cNvPr>
          <p:cNvSpPr/>
          <p:nvPr/>
        </p:nvSpPr>
        <p:spPr>
          <a:xfrm>
            <a:off x="4629150" y="4057978"/>
            <a:ext cx="718402" cy="338342"/>
          </a:xfrm>
          <a:prstGeom prst="roundRect">
            <a:avLst/>
          </a:prstGeom>
          <a:solidFill>
            <a:schemeClr val="tx1">
              <a:lumMod val="50000"/>
              <a:lumOff val="50000"/>
            </a:schemeClr>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Rounded Rectangle 259">
            <a:extLst>
              <a:ext uri="{FF2B5EF4-FFF2-40B4-BE49-F238E27FC236}">
                <a16:creationId xmlns:a16="http://schemas.microsoft.com/office/drawing/2014/main" id="{10259598-3961-0B93-A8A2-85F9F3C9AF4F}"/>
              </a:ext>
            </a:extLst>
          </p:cNvPr>
          <p:cNvSpPr/>
          <p:nvPr/>
        </p:nvSpPr>
        <p:spPr>
          <a:xfrm>
            <a:off x="6138577" y="4868448"/>
            <a:ext cx="718402" cy="338342"/>
          </a:xfrm>
          <a:prstGeom prst="roundRect">
            <a:avLst/>
          </a:prstGeom>
          <a:solidFill>
            <a:schemeClr val="tx1">
              <a:lumMod val="50000"/>
              <a:lumOff val="50000"/>
            </a:schemeClr>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extBox 5">
            <a:extLst>
              <a:ext uri="{FF2B5EF4-FFF2-40B4-BE49-F238E27FC236}">
                <a16:creationId xmlns:a16="http://schemas.microsoft.com/office/drawing/2014/main" id="{D0CF48B5-6C9B-CEAF-B9D9-016556AFB7F6}"/>
              </a:ext>
            </a:extLst>
          </p:cNvPr>
          <p:cNvSpPr txBox="1"/>
          <p:nvPr/>
        </p:nvSpPr>
        <p:spPr>
          <a:xfrm>
            <a:off x="4721554" y="6035847"/>
            <a:ext cx="1584215" cy="276999"/>
          </a:xfrm>
          <a:prstGeom prst="rect">
            <a:avLst/>
          </a:prstGeom>
          <a:noFill/>
        </p:spPr>
        <p:txBody>
          <a:bodyPr wrap="square" rtlCol="0">
            <a:spAutoFit/>
          </a:bodyPr>
          <a:lstStyle/>
          <a:p>
            <a:pPr algn="ct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Travel Time for Crest </a:t>
            </a:r>
          </a:p>
        </p:txBody>
      </p:sp>
      <p:sp>
        <p:nvSpPr>
          <p:cNvPr id="18" name="TextBox 17">
            <a:extLst>
              <a:ext uri="{FF2B5EF4-FFF2-40B4-BE49-F238E27FC236}">
                <a16:creationId xmlns:a16="http://schemas.microsoft.com/office/drawing/2014/main" id="{86270AA2-3C55-A54B-1CC9-0F574579315F}"/>
              </a:ext>
            </a:extLst>
          </p:cNvPr>
          <p:cNvSpPr txBox="1"/>
          <p:nvPr/>
        </p:nvSpPr>
        <p:spPr>
          <a:xfrm>
            <a:off x="6868532" y="2002081"/>
            <a:ext cx="671058" cy="276999"/>
          </a:xfrm>
          <a:prstGeom prst="rect">
            <a:avLst/>
          </a:prstGeom>
          <a:noFill/>
        </p:spPr>
        <p:txBody>
          <a:bodyPr wrap="square" rtlCol="0">
            <a:spAutoFit/>
          </a:bodyPr>
          <a:lstStyle/>
          <a:p>
            <a:pPr algn="ct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½ Day</a:t>
            </a:r>
          </a:p>
        </p:txBody>
      </p:sp>
      <p:sp>
        <p:nvSpPr>
          <p:cNvPr id="19" name="TextBox 18">
            <a:extLst>
              <a:ext uri="{FF2B5EF4-FFF2-40B4-BE49-F238E27FC236}">
                <a16:creationId xmlns:a16="http://schemas.microsoft.com/office/drawing/2014/main" id="{2446CDB3-7EB0-6F8B-E32E-9E61FF7D2752}"/>
              </a:ext>
            </a:extLst>
          </p:cNvPr>
          <p:cNvSpPr txBox="1"/>
          <p:nvPr/>
        </p:nvSpPr>
        <p:spPr>
          <a:xfrm>
            <a:off x="5253674" y="1293924"/>
            <a:ext cx="1584215" cy="276999"/>
          </a:xfrm>
          <a:prstGeom prst="rect">
            <a:avLst/>
          </a:prstGeom>
          <a:noFill/>
        </p:spPr>
        <p:txBody>
          <a:bodyPr wrap="square" rtlCol="0">
            <a:spAutoFit/>
          </a:bodyPr>
          <a:lstStyle/>
          <a:p>
            <a:pPr algn="ct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2 Days</a:t>
            </a:r>
          </a:p>
        </p:txBody>
      </p:sp>
      <p:sp>
        <p:nvSpPr>
          <p:cNvPr id="20" name="TextBox 19">
            <a:extLst>
              <a:ext uri="{FF2B5EF4-FFF2-40B4-BE49-F238E27FC236}">
                <a16:creationId xmlns:a16="http://schemas.microsoft.com/office/drawing/2014/main" id="{594CBE01-EA13-87EF-C7B4-9B086D386FAD}"/>
              </a:ext>
            </a:extLst>
          </p:cNvPr>
          <p:cNvSpPr txBox="1"/>
          <p:nvPr/>
        </p:nvSpPr>
        <p:spPr>
          <a:xfrm>
            <a:off x="4741411" y="1954392"/>
            <a:ext cx="1584215" cy="276999"/>
          </a:xfrm>
          <a:prstGeom prst="rect">
            <a:avLst/>
          </a:prstGeom>
          <a:noFill/>
        </p:spPr>
        <p:txBody>
          <a:bodyPr wrap="square" rtlCol="0">
            <a:spAutoFit/>
          </a:bodyPr>
          <a:lstStyle/>
          <a:p>
            <a:pPr algn="ct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2 Days</a:t>
            </a:r>
          </a:p>
        </p:txBody>
      </p:sp>
      <p:sp>
        <p:nvSpPr>
          <p:cNvPr id="21" name="TextBox 20">
            <a:extLst>
              <a:ext uri="{FF2B5EF4-FFF2-40B4-BE49-F238E27FC236}">
                <a16:creationId xmlns:a16="http://schemas.microsoft.com/office/drawing/2014/main" id="{75FA3695-9F5C-1333-63DE-F78A6EF0DDF8}"/>
              </a:ext>
            </a:extLst>
          </p:cNvPr>
          <p:cNvSpPr txBox="1"/>
          <p:nvPr/>
        </p:nvSpPr>
        <p:spPr>
          <a:xfrm>
            <a:off x="6125510" y="3320291"/>
            <a:ext cx="1584215" cy="276999"/>
          </a:xfrm>
          <a:prstGeom prst="rect">
            <a:avLst/>
          </a:prstGeom>
          <a:noFill/>
        </p:spPr>
        <p:txBody>
          <a:bodyPr wrap="square" rtlCol="0">
            <a:spAutoFit/>
          </a:bodyPr>
          <a:lstStyle/>
          <a:p>
            <a:pPr algn="ct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4 Days</a:t>
            </a:r>
          </a:p>
        </p:txBody>
      </p:sp>
      <p:sp>
        <p:nvSpPr>
          <p:cNvPr id="22" name="TextBox 21">
            <a:extLst>
              <a:ext uri="{FF2B5EF4-FFF2-40B4-BE49-F238E27FC236}">
                <a16:creationId xmlns:a16="http://schemas.microsoft.com/office/drawing/2014/main" id="{32E9AB09-6993-71D6-911A-D1908448407E}"/>
              </a:ext>
            </a:extLst>
          </p:cNvPr>
          <p:cNvSpPr txBox="1"/>
          <p:nvPr/>
        </p:nvSpPr>
        <p:spPr>
          <a:xfrm>
            <a:off x="5669021" y="3906407"/>
            <a:ext cx="1584215" cy="276999"/>
          </a:xfrm>
          <a:prstGeom prst="rect">
            <a:avLst/>
          </a:prstGeom>
          <a:noFill/>
        </p:spPr>
        <p:txBody>
          <a:bodyPr wrap="square" rtlCol="0">
            <a:spAutoFit/>
          </a:bodyPr>
          <a:lstStyle/>
          <a:p>
            <a:pPr algn="ct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1 Day</a:t>
            </a:r>
          </a:p>
        </p:txBody>
      </p:sp>
      <p:sp>
        <p:nvSpPr>
          <p:cNvPr id="23" name="TextBox 22">
            <a:extLst>
              <a:ext uri="{FF2B5EF4-FFF2-40B4-BE49-F238E27FC236}">
                <a16:creationId xmlns:a16="http://schemas.microsoft.com/office/drawing/2014/main" id="{4104A350-51C6-1EEF-566D-BEA6E5ABEDE6}"/>
              </a:ext>
            </a:extLst>
          </p:cNvPr>
          <p:cNvSpPr txBox="1"/>
          <p:nvPr/>
        </p:nvSpPr>
        <p:spPr>
          <a:xfrm>
            <a:off x="4199448" y="4064561"/>
            <a:ext cx="1584215" cy="276999"/>
          </a:xfrm>
          <a:prstGeom prst="rect">
            <a:avLst/>
          </a:prstGeom>
          <a:noFill/>
        </p:spPr>
        <p:txBody>
          <a:bodyPr wrap="square" rtlCol="0">
            <a:spAutoFit/>
          </a:bodyPr>
          <a:lstStyle/>
          <a:p>
            <a:pPr algn="ct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1 Day</a:t>
            </a:r>
          </a:p>
        </p:txBody>
      </p:sp>
      <p:sp>
        <p:nvSpPr>
          <p:cNvPr id="24" name="TextBox 23">
            <a:extLst>
              <a:ext uri="{FF2B5EF4-FFF2-40B4-BE49-F238E27FC236}">
                <a16:creationId xmlns:a16="http://schemas.microsoft.com/office/drawing/2014/main" id="{77FEC82A-10D9-F379-B7FB-659EC1CB5BFE}"/>
              </a:ext>
            </a:extLst>
          </p:cNvPr>
          <p:cNvSpPr txBox="1"/>
          <p:nvPr/>
        </p:nvSpPr>
        <p:spPr>
          <a:xfrm>
            <a:off x="5689944" y="4885437"/>
            <a:ext cx="1584215" cy="276999"/>
          </a:xfrm>
          <a:prstGeom prst="rect">
            <a:avLst/>
          </a:prstGeom>
          <a:noFill/>
        </p:spPr>
        <p:txBody>
          <a:bodyPr wrap="square" rtlCol="0">
            <a:spAutoFit/>
          </a:bodyPr>
          <a:lstStyle/>
          <a:p>
            <a:pPr algn="ct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2 Days</a:t>
            </a:r>
          </a:p>
        </p:txBody>
      </p:sp>
      <p:sp>
        <p:nvSpPr>
          <p:cNvPr id="25" name="TextBox 24">
            <a:extLst>
              <a:ext uri="{FF2B5EF4-FFF2-40B4-BE49-F238E27FC236}">
                <a16:creationId xmlns:a16="http://schemas.microsoft.com/office/drawing/2014/main" id="{F368BD26-75FC-2B7A-E89A-EBCB8F6BE9CF}"/>
              </a:ext>
            </a:extLst>
          </p:cNvPr>
          <p:cNvSpPr txBox="1"/>
          <p:nvPr/>
        </p:nvSpPr>
        <p:spPr>
          <a:xfrm>
            <a:off x="3848185" y="5414325"/>
            <a:ext cx="1584215" cy="276999"/>
          </a:xfrm>
          <a:prstGeom prst="rect">
            <a:avLst/>
          </a:prstGeom>
          <a:noFill/>
        </p:spPr>
        <p:txBody>
          <a:bodyPr wrap="square" rtlCol="0">
            <a:spAutoFit/>
          </a:bodyPr>
          <a:lstStyle/>
          <a:p>
            <a:pPr algn="ct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1 Day</a:t>
            </a:r>
          </a:p>
        </p:txBody>
      </p:sp>
      <p:sp>
        <p:nvSpPr>
          <p:cNvPr id="26" name="TextBox 25">
            <a:extLst>
              <a:ext uri="{FF2B5EF4-FFF2-40B4-BE49-F238E27FC236}">
                <a16:creationId xmlns:a16="http://schemas.microsoft.com/office/drawing/2014/main" id="{C38EA87C-2531-6B3E-7F51-55381336FEF6}"/>
              </a:ext>
            </a:extLst>
          </p:cNvPr>
          <p:cNvSpPr txBox="1"/>
          <p:nvPr/>
        </p:nvSpPr>
        <p:spPr>
          <a:xfrm>
            <a:off x="8772083" y="95895"/>
            <a:ext cx="3070812" cy="461665"/>
          </a:xfrm>
          <a:prstGeom prst="rect">
            <a:avLst/>
          </a:prstGeom>
          <a:noFill/>
        </p:spPr>
        <p:txBody>
          <a:bodyPr wrap="square" rtlCol="0">
            <a:spAutoFit/>
          </a:bodyPr>
          <a:lstStyle/>
          <a:p>
            <a:r>
              <a:rPr lang="en-US" sz="1200" b="1" dirty="0">
                <a:solidFill>
                  <a:prstClr val="white"/>
                </a:solidFill>
                <a:latin typeface="Arial" panose="020B0604020202020204" pitchFamily="34" charset="0"/>
                <a:cs typeface="Arial" panose="020B0604020202020204" pitchFamily="34" charset="0"/>
              </a:rPr>
              <a:t>Crests and LMRFC forecasts produced morning of May 20, 2025</a:t>
            </a:r>
          </a:p>
        </p:txBody>
      </p:sp>
      <p:pic>
        <p:nvPicPr>
          <p:cNvPr id="31" name="Google Shape;462;p2">
            <a:extLst>
              <a:ext uri="{FF2B5EF4-FFF2-40B4-BE49-F238E27FC236}">
                <a16:creationId xmlns:a16="http://schemas.microsoft.com/office/drawing/2014/main" id="{9C24F79D-AA50-CE8E-A468-5226E2BC95E6}"/>
              </a:ext>
            </a:extLst>
          </p:cNvPr>
          <p:cNvPicPr preferRelativeResize="0"/>
          <p:nvPr/>
        </p:nvPicPr>
        <p:blipFill rotWithShape="1">
          <a:blip r:embed="rId6">
            <a:alphaModFix/>
          </a:blip>
          <a:srcRect/>
          <a:stretch/>
        </p:blipFill>
        <p:spPr>
          <a:xfrm>
            <a:off x="8248248" y="4728444"/>
            <a:ext cx="400050" cy="381000"/>
          </a:xfrm>
          <a:prstGeom prst="rect">
            <a:avLst/>
          </a:prstGeom>
          <a:noFill/>
          <a:ln>
            <a:noFill/>
          </a:ln>
        </p:spPr>
      </p:pic>
      <p:pic>
        <p:nvPicPr>
          <p:cNvPr id="32" name="Google Shape;462;p2">
            <a:extLst>
              <a:ext uri="{FF2B5EF4-FFF2-40B4-BE49-F238E27FC236}">
                <a16:creationId xmlns:a16="http://schemas.microsoft.com/office/drawing/2014/main" id="{9EEC6217-37B9-925E-B923-E8BF06683FD5}"/>
              </a:ext>
            </a:extLst>
          </p:cNvPr>
          <p:cNvPicPr preferRelativeResize="0"/>
          <p:nvPr/>
        </p:nvPicPr>
        <p:blipFill rotWithShape="1">
          <a:blip r:embed="rId6">
            <a:alphaModFix/>
          </a:blip>
          <a:srcRect/>
          <a:stretch/>
        </p:blipFill>
        <p:spPr>
          <a:xfrm>
            <a:off x="1990178" y="4736333"/>
            <a:ext cx="400050" cy="381000"/>
          </a:xfrm>
          <a:prstGeom prst="rect">
            <a:avLst/>
          </a:prstGeom>
          <a:noFill/>
          <a:ln>
            <a:noFill/>
          </a:ln>
        </p:spPr>
      </p:pic>
      <p:pic>
        <p:nvPicPr>
          <p:cNvPr id="33" name="Google Shape;462;p2">
            <a:extLst>
              <a:ext uri="{FF2B5EF4-FFF2-40B4-BE49-F238E27FC236}">
                <a16:creationId xmlns:a16="http://schemas.microsoft.com/office/drawing/2014/main" id="{9D993A26-6A0F-AB3B-815C-9EA4925AEE6A}"/>
              </a:ext>
            </a:extLst>
          </p:cNvPr>
          <p:cNvPicPr preferRelativeResize="0"/>
          <p:nvPr/>
        </p:nvPicPr>
        <p:blipFill rotWithShape="1">
          <a:blip r:embed="rId6">
            <a:alphaModFix/>
          </a:blip>
          <a:srcRect/>
          <a:stretch/>
        </p:blipFill>
        <p:spPr>
          <a:xfrm>
            <a:off x="2074032" y="5794661"/>
            <a:ext cx="400050" cy="381000"/>
          </a:xfrm>
          <a:prstGeom prst="rect">
            <a:avLst/>
          </a:prstGeom>
          <a:noFill/>
          <a:ln>
            <a:noFill/>
          </a:ln>
        </p:spPr>
      </p:pic>
      <p:sp>
        <p:nvSpPr>
          <p:cNvPr id="34" name="TextBox 69">
            <a:extLst>
              <a:ext uri="{FF2B5EF4-FFF2-40B4-BE49-F238E27FC236}">
                <a16:creationId xmlns:a16="http://schemas.microsoft.com/office/drawing/2014/main" id="{9FA13A8B-45B5-F138-E06A-F1CF6EFC804B}"/>
              </a:ext>
            </a:extLst>
          </p:cNvPr>
          <p:cNvSpPr txBox="1"/>
          <p:nvPr/>
        </p:nvSpPr>
        <p:spPr>
          <a:xfrm>
            <a:off x="8327930" y="769585"/>
            <a:ext cx="1083205" cy="276999"/>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solidFill>
                  <a:prstClr val="black"/>
                </a:solidFill>
                <a:latin typeface="Arial Narrow" panose="020B0606020202030204" pitchFamily="34" charset="0"/>
              </a:rPr>
              <a:t>@NWSLMRFC                                 </a:t>
            </a:r>
          </a:p>
        </p:txBody>
      </p:sp>
      <p:sp>
        <p:nvSpPr>
          <p:cNvPr id="35" name="TextBox 69">
            <a:extLst>
              <a:ext uri="{FF2B5EF4-FFF2-40B4-BE49-F238E27FC236}">
                <a16:creationId xmlns:a16="http://schemas.microsoft.com/office/drawing/2014/main" id="{7335AC8A-8351-1888-869F-2A91201124B3}"/>
              </a:ext>
            </a:extLst>
          </p:cNvPr>
          <p:cNvSpPr txBox="1"/>
          <p:nvPr/>
        </p:nvSpPr>
        <p:spPr>
          <a:xfrm>
            <a:off x="9411135" y="741916"/>
            <a:ext cx="1256865" cy="338554"/>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solidFill>
                  <a:prstClr val="black"/>
                </a:solidFill>
                <a:effectLst>
                  <a:outerShdw blurRad="38100" dist="38100" dir="2700000" algn="tl">
                    <a:srgbClr val="000000">
                      <a:alpha val="43137"/>
                    </a:srgbClr>
                  </a:outerShdw>
                </a:effectLst>
                <a:latin typeface="Arial Narrow" panose="020B0606020202030204" pitchFamily="34" charset="0"/>
              </a:rPr>
              <a:t>X</a:t>
            </a:r>
            <a:r>
              <a:rPr lang="en-US" sz="1200" b="1" dirty="0">
                <a:solidFill>
                  <a:prstClr val="black"/>
                </a:solidFill>
                <a:latin typeface="Arial Narrow" panose="020B0606020202030204" pitchFamily="34" charset="0"/>
              </a:rPr>
              <a:t> @NWSLMRFC                                 </a:t>
            </a:r>
          </a:p>
        </p:txBody>
      </p:sp>
      <p:pic>
        <p:nvPicPr>
          <p:cNvPr id="36" name="Picture 2">
            <a:extLst>
              <a:ext uri="{FF2B5EF4-FFF2-40B4-BE49-F238E27FC236}">
                <a16:creationId xmlns:a16="http://schemas.microsoft.com/office/drawing/2014/main" id="{862EB899-BCB5-B3F3-0394-D2090A6E6D2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211117" y="804444"/>
            <a:ext cx="195669" cy="2051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7" name="Google Shape;462;p2">
            <a:extLst>
              <a:ext uri="{FF2B5EF4-FFF2-40B4-BE49-F238E27FC236}">
                <a16:creationId xmlns:a16="http://schemas.microsoft.com/office/drawing/2014/main" id="{233D0B3C-8872-8F0F-C222-D9CC2AD93118}"/>
              </a:ext>
            </a:extLst>
          </p:cNvPr>
          <p:cNvPicPr preferRelativeResize="0"/>
          <p:nvPr/>
        </p:nvPicPr>
        <p:blipFill rotWithShape="1">
          <a:blip r:embed="rId6">
            <a:alphaModFix/>
          </a:blip>
          <a:srcRect/>
          <a:stretch/>
        </p:blipFill>
        <p:spPr>
          <a:xfrm>
            <a:off x="8426491" y="5794661"/>
            <a:ext cx="400050" cy="381000"/>
          </a:xfrm>
          <a:prstGeom prst="rect">
            <a:avLst/>
          </a:prstGeom>
          <a:noFill/>
          <a:ln>
            <a:noFill/>
          </a:ln>
        </p:spPr>
      </p:pic>
      <p:pic>
        <p:nvPicPr>
          <p:cNvPr id="3" name="Google Shape;459;p2">
            <a:extLst>
              <a:ext uri="{FF2B5EF4-FFF2-40B4-BE49-F238E27FC236}">
                <a16:creationId xmlns:a16="http://schemas.microsoft.com/office/drawing/2014/main" id="{67B334E0-44CB-52A2-F711-A050B36456C8}"/>
              </a:ext>
            </a:extLst>
          </p:cNvPr>
          <p:cNvPicPr preferRelativeResize="0"/>
          <p:nvPr/>
        </p:nvPicPr>
        <p:blipFill rotWithShape="1">
          <a:blip r:embed="rId7">
            <a:alphaModFix/>
          </a:blip>
          <a:srcRect t="-1" b="13986"/>
          <a:stretch/>
        </p:blipFill>
        <p:spPr>
          <a:xfrm>
            <a:off x="8619004" y="2655222"/>
            <a:ext cx="443581" cy="399049"/>
          </a:xfrm>
          <a:prstGeom prst="rect">
            <a:avLst/>
          </a:prstGeom>
          <a:noFill/>
          <a:ln>
            <a:noFill/>
          </a:ln>
        </p:spPr>
      </p:pic>
      <p:pic>
        <p:nvPicPr>
          <p:cNvPr id="7" name="Google Shape;458;p2">
            <a:extLst>
              <a:ext uri="{FF2B5EF4-FFF2-40B4-BE49-F238E27FC236}">
                <a16:creationId xmlns:a16="http://schemas.microsoft.com/office/drawing/2014/main" id="{68EAC5FD-B811-5516-F922-DD124413F4F4}"/>
              </a:ext>
            </a:extLst>
          </p:cNvPr>
          <p:cNvPicPr preferRelativeResize="0"/>
          <p:nvPr/>
        </p:nvPicPr>
        <p:blipFill rotWithShape="1">
          <a:blip r:embed="rId5">
            <a:alphaModFix/>
          </a:blip>
          <a:srcRect/>
          <a:stretch/>
        </p:blipFill>
        <p:spPr>
          <a:xfrm>
            <a:off x="8637301" y="1651140"/>
            <a:ext cx="400068" cy="366729"/>
          </a:xfrm>
          <a:prstGeom prst="rect">
            <a:avLst/>
          </a:prstGeom>
          <a:noFill/>
          <a:ln>
            <a:noFill/>
          </a:ln>
        </p:spPr>
      </p:pic>
      <p:pic>
        <p:nvPicPr>
          <p:cNvPr id="28" name="Google Shape;458;p2">
            <a:extLst>
              <a:ext uri="{FF2B5EF4-FFF2-40B4-BE49-F238E27FC236}">
                <a16:creationId xmlns:a16="http://schemas.microsoft.com/office/drawing/2014/main" id="{B28F404D-33C4-BA1A-CDF5-A25FC541504D}"/>
              </a:ext>
            </a:extLst>
          </p:cNvPr>
          <p:cNvPicPr preferRelativeResize="0"/>
          <p:nvPr/>
        </p:nvPicPr>
        <p:blipFill rotWithShape="1">
          <a:blip r:embed="rId5">
            <a:alphaModFix/>
          </a:blip>
          <a:srcRect/>
          <a:stretch/>
        </p:blipFill>
        <p:spPr>
          <a:xfrm>
            <a:off x="8637301" y="2707845"/>
            <a:ext cx="400068" cy="366729"/>
          </a:xfrm>
          <a:prstGeom prst="rect">
            <a:avLst/>
          </a:prstGeom>
          <a:noFill/>
          <a:ln>
            <a:noFill/>
          </a:ln>
        </p:spPr>
      </p:pic>
      <p:pic>
        <p:nvPicPr>
          <p:cNvPr id="29" name="Google Shape;458;p2">
            <a:extLst>
              <a:ext uri="{FF2B5EF4-FFF2-40B4-BE49-F238E27FC236}">
                <a16:creationId xmlns:a16="http://schemas.microsoft.com/office/drawing/2014/main" id="{5EF040A9-77D4-4B8A-2AD7-DC91370CE503}"/>
              </a:ext>
            </a:extLst>
          </p:cNvPr>
          <p:cNvPicPr preferRelativeResize="0"/>
          <p:nvPr/>
        </p:nvPicPr>
        <p:blipFill rotWithShape="1">
          <a:blip r:embed="rId5">
            <a:alphaModFix/>
          </a:blip>
          <a:srcRect/>
          <a:stretch/>
        </p:blipFill>
        <p:spPr>
          <a:xfrm>
            <a:off x="2425459" y="1639074"/>
            <a:ext cx="400068" cy="366729"/>
          </a:xfrm>
          <a:prstGeom prst="rect">
            <a:avLst/>
          </a:prstGeom>
          <a:noFill/>
          <a:ln>
            <a:noFill/>
          </a:ln>
        </p:spPr>
      </p:pic>
      <p:pic>
        <p:nvPicPr>
          <p:cNvPr id="38" name="Google Shape;458;p2">
            <a:extLst>
              <a:ext uri="{FF2B5EF4-FFF2-40B4-BE49-F238E27FC236}">
                <a16:creationId xmlns:a16="http://schemas.microsoft.com/office/drawing/2014/main" id="{4458BFB3-040B-437F-F0AF-E8E434E46505}"/>
              </a:ext>
            </a:extLst>
          </p:cNvPr>
          <p:cNvPicPr preferRelativeResize="0"/>
          <p:nvPr/>
        </p:nvPicPr>
        <p:blipFill rotWithShape="1">
          <a:blip r:embed="rId5">
            <a:alphaModFix/>
          </a:blip>
          <a:srcRect/>
          <a:stretch/>
        </p:blipFill>
        <p:spPr>
          <a:xfrm>
            <a:off x="2414206" y="2642696"/>
            <a:ext cx="400068" cy="366729"/>
          </a:xfrm>
          <a:prstGeom prst="rect">
            <a:avLst/>
          </a:prstGeom>
          <a:noFill/>
          <a:ln>
            <a:noFill/>
          </a:ln>
        </p:spPr>
      </p:pic>
      <p:pic>
        <p:nvPicPr>
          <p:cNvPr id="40" name="Google Shape;458;p2">
            <a:extLst>
              <a:ext uri="{FF2B5EF4-FFF2-40B4-BE49-F238E27FC236}">
                <a16:creationId xmlns:a16="http://schemas.microsoft.com/office/drawing/2014/main" id="{B8428CEB-A933-3EFB-9A64-27F867436E10}"/>
              </a:ext>
            </a:extLst>
          </p:cNvPr>
          <p:cNvPicPr preferRelativeResize="0"/>
          <p:nvPr/>
        </p:nvPicPr>
        <p:blipFill rotWithShape="1">
          <a:blip r:embed="rId5">
            <a:alphaModFix/>
          </a:blip>
          <a:srcRect/>
          <a:stretch/>
        </p:blipFill>
        <p:spPr>
          <a:xfrm>
            <a:off x="2267484" y="3637337"/>
            <a:ext cx="400068" cy="366729"/>
          </a:xfrm>
          <a:prstGeom prst="rect">
            <a:avLst/>
          </a:prstGeom>
          <a:noFill/>
          <a:ln>
            <a:noFill/>
          </a:ln>
        </p:spPr>
      </p:pic>
      <p:pic>
        <p:nvPicPr>
          <p:cNvPr id="41" name="Google Shape;459;p2">
            <a:extLst>
              <a:ext uri="{FF2B5EF4-FFF2-40B4-BE49-F238E27FC236}">
                <a16:creationId xmlns:a16="http://schemas.microsoft.com/office/drawing/2014/main" id="{86274DCA-2602-A699-5162-CA2501A46528}"/>
              </a:ext>
            </a:extLst>
          </p:cNvPr>
          <p:cNvPicPr preferRelativeResize="0"/>
          <p:nvPr/>
        </p:nvPicPr>
        <p:blipFill rotWithShape="1">
          <a:blip r:embed="rId7">
            <a:alphaModFix/>
          </a:blip>
          <a:srcRect t="-1" b="13986"/>
          <a:stretch/>
        </p:blipFill>
        <p:spPr>
          <a:xfrm>
            <a:off x="2045694" y="5803464"/>
            <a:ext cx="443581" cy="399049"/>
          </a:xfrm>
          <a:prstGeom prst="rect">
            <a:avLst/>
          </a:prstGeom>
          <a:noFill/>
          <a:ln>
            <a:noFill/>
          </a:ln>
        </p:spPr>
      </p:pic>
      <p:pic>
        <p:nvPicPr>
          <p:cNvPr id="42" name="Google Shape;458;p2">
            <a:extLst>
              <a:ext uri="{FF2B5EF4-FFF2-40B4-BE49-F238E27FC236}">
                <a16:creationId xmlns:a16="http://schemas.microsoft.com/office/drawing/2014/main" id="{DBA6B711-2DAD-B1AF-B4E5-7EFA7351A66D}"/>
              </a:ext>
            </a:extLst>
          </p:cNvPr>
          <p:cNvPicPr preferRelativeResize="0"/>
          <p:nvPr/>
        </p:nvPicPr>
        <p:blipFill rotWithShape="1">
          <a:blip r:embed="rId5">
            <a:alphaModFix/>
          </a:blip>
          <a:srcRect/>
          <a:stretch/>
        </p:blipFill>
        <p:spPr>
          <a:xfrm>
            <a:off x="8610185" y="3743582"/>
            <a:ext cx="400068" cy="366729"/>
          </a:xfrm>
          <a:prstGeom prst="rect">
            <a:avLst/>
          </a:prstGeom>
          <a:noFill/>
          <a:ln>
            <a:noFill/>
          </a:ln>
        </p:spPr>
      </p:pic>
      <p:pic>
        <p:nvPicPr>
          <p:cNvPr id="43" name="Google Shape;459;p2">
            <a:extLst>
              <a:ext uri="{FF2B5EF4-FFF2-40B4-BE49-F238E27FC236}">
                <a16:creationId xmlns:a16="http://schemas.microsoft.com/office/drawing/2014/main" id="{48E1C8A3-1814-A5FF-F8DF-94C150627470}"/>
              </a:ext>
            </a:extLst>
          </p:cNvPr>
          <p:cNvPicPr preferRelativeResize="0"/>
          <p:nvPr/>
        </p:nvPicPr>
        <p:blipFill rotWithShape="1">
          <a:blip r:embed="rId7">
            <a:alphaModFix/>
          </a:blip>
          <a:srcRect t="-1" b="13986"/>
          <a:stretch/>
        </p:blipFill>
        <p:spPr>
          <a:xfrm>
            <a:off x="8245690" y="4701371"/>
            <a:ext cx="443581" cy="399049"/>
          </a:xfrm>
          <a:prstGeom prst="rect">
            <a:avLst/>
          </a:prstGeom>
          <a:noFill/>
          <a:ln>
            <a:noFill/>
          </a:ln>
        </p:spPr>
      </p:pic>
      <p:pic>
        <p:nvPicPr>
          <p:cNvPr id="44" name="Google Shape;458;p2">
            <a:extLst>
              <a:ext uri="{FF2B5EF4-FFF2-40B4-BE49-F238E27FC236}">
                <a16:creationId xmlns:a16="http://schemas.microsoft.com/office/drawing/2014/main" id="{5E24AA47-7D14-545F-F9C3-2466FEC5D1CD}"/>
              </a:ext>
            </a:extLst>
          </p:cNvPr>
          <p:cNvPicPr preferRelativeResize="0"/>
          <p:nvPr/>
        </p:nvPicPr>
        <p:blipFill rotWithShape="1">
          <a:blip r:embed="rId5">
            <a:alphaModFix/>
          </a:blip>
          <a:srcRect/>
          <a:stretch/>
        </p:blipFill>
        <p:spPr>
          <a:xfrm>
            <a:off x="8274801" y="4749193"/>
            <a:ext cx="400068" cy="366729"/>
          </a:xfrm>
          <a:prstGeom prst="rect">
            <a:avLst/>
          </a:prstGeom>
          <a:noFill/>
          <a:ln>
            <a:noFill/>
          </a:ln>
        </p:spPr>
      </p:pic>
      <p:pic>
        <p:nvPicPr>
          <p:cNvPr id="45" name="Google Shape;458;p2">
            <a:extLst>
              <a:ext uri="{FF2B5EF4-FFF2-40B4-BE49-F238E27FC236}">
                <a16:creationId xmlns:a16="http://schemas.microsoft.com/office/drawing/2014/main" id="{0AA11DB0-A0F8-D410-ABBE-C4B52C6892DD}"/>
              </a:ext>
            </a:extLst>
          </p:cNvPr>
          <p:cNvPicPr preferRelativeResize="0"/>
          <p:nvPr/>
        </p:nvPicPr>
        <p:blipFill rotWithShape="1">
          <a:blip r:embed="rId5">
            <a:alphaModFix/>
          </a:blip>
          <a:srcRect/>
          <a:stretch/>
        </p:blipFill>
        <p:spPr>
          <a:xfrm>
            <a:off x="1976354" y="4750130"/>
            <a:ext cx="400068" cy="366729"/>
          </a:xfrm>
          <a:prstGeom prst="rect">
            <a:avLst/>
          </a:prstGeom>
          <a:noFill/>
          <a:ln>
            <a:noFill/>
          </a:ln>
        </p:spPr>
      </p:pic>
      <p:pic>
        <p:nvPicPr>
          <p:cNvPr id="46" name="Google Shape;459;p2">
            <a:extLst>
              <a:ext uri="{FF2B5EF4-FFF2-40B4-BE49-F238E27FC236}">
                <a16:creationId xmlns:a16="http://schemas.microsoft.com/office/drawing/2014/main" id="{1CFDF802-B9BD-B49E-B107-E27EE3542506}"/>
              </a:ext>
            </a:extLst>
          </p:cNvPr>
          <p:cNvPicPr preferRelativeResize="0"/>
          <p:nvPr/>
        </p:nvPicPr>
        <p:blipFill rotWithShape="1">
          <a:blip r:embed="rId7">
            <a:alphaModFix/>
          </a:blip>
          <a:srcRect t="-1" b="13986"/>
          <a:stretch/>
        </p:blipFill>
        <p:spPr>
          <a:xfrm>
            <a:off x="8366638" y="5775297"/>
            <a:ext cx="443581" cy="399049"/>
          </a:xfrm>
          <a:prstGeom prst="rect">
            <a:avLst/>
          </a:prstGeom>
          <a:noFill/>
          <a:ln>
            <a:noFill/>
          </a:ln>
        </p:spPr>
      </p:pic>
      <p:pic>
        <p:nvPicPr>
          <p:cNvPr id="461" name="Google Shape;461;p2"/>
          <p:cNvPicPr preferRelativeResize="0"/>
          <p:nvPr/>
        </p:nvPicPr>
        <p:blipFill rotWithShape="1">
          <a:blip r:embed="rId6">
            <a:alphaModFix/>
          </a:blip>
          <a:srcRect/>
          <a:stretch/>
        </p:blipFill>
        <p:spPr>
          <a:xfrm>
            <a:off x="8658051" y="1652423"/>
            <a:ext cx="400050" cy="381000"/>
          </a:xfrm>
          <a:prstGeom prst="rect">
            <a:avLst/>
          </a:prstGeom>
          <a:noFill/>
          <a:ln>
            <a:noFill/>
          </a:ln>
        </p:spPr>
      </p:pic>
      <p:pic>
        <p:nvPicPr>
          <p:cNvPr id="47" name="Google Shape;461;p2">
            <a:extLst>
              <a:ext uri="{FF2B5EF4-FFF2-40B4-BE49-F238E27FC236}">
                <a16:creationId xmlns:a16="http://schemas.microsoft.com/office/drawing/2014/main" id="{E64FAA48-8EE7-0DB1-C217-A750265B80B1}"/>
              </a:ext>
            </a:extLst>
          </p:cNvPr>
          <p:cNvPicPr preferRelativeResize="0"/>
          <p:nvPr/>
        </p:nvPicPr>
        <p:blipFill rotWithShape="1">
          <a:blip r:embed="rId6">
            <a:alphaModFix/>
          </a:blip>
          <a:srcRect/>
          <a:stretch/>
        </p:blipFill>
        <p:spPr>
          <a:xfrm>
            <a:off x="8635874" y="2700981"/>
            <a:ext cx="400050" cy="381000"/>
          </a:xfrm>
          <a:prstGeom prst="rect">
            <a:avLst/>
          </a:prstGeom>
          <a:noFill/>
          <a:ln>
            <a:noFill/>
          </a:ln>
        </p:spPr>
      </p:pic>
      <p:pic>
        <p:nvPicPr>
          <p:cNvPr id="48" name="Google Shape;461;p2">
            <a:extLst>
              <a:ext uri="{FF2B5EF4-FFF2-40B4-BE49-F238E27FC236}">
                <a16:creationId xmlns:a16="http://schemas.microsoft.com/office/drawing/2014/main" id="{46B59C83-E2ED-9D36-86AA-7BEBAC7614E0}"/>
              </a:ext>
            </a:extLst>
          </p:cNvPr>
          <p:cNvPicPr preferRelativeResize="0"/>
          <p:nvPr/>
        </p:nvPicPr>
        <p:blipFill rotWithShape="1">
          <a:blip r:embed="rId6">
            <a:alphaModFix/>
          </a:blip>
          <a:srcRect/>
          <a:stretch/>
        </p:blipFill>
        <p:spPr>
          <a:xfrm>
            <a:off x="2446102" y="1611163"/>
            <a:ext cx="400050" cy="381000"/>
          </a:xfrm>
          <a:prstGeom prst="rect">
            <a:avLst/>
          </a:prstGeom>
          <a:noFill/>
          <a:ln>
            <a:noFill/>
          </a:ln>
        </p:spPr>
      </p:pic>
      <p:pic>
        <p:nvPicPr>
          <p:cNvPr id="50" name="Google Shape;458;p2">
            <a:extLst>
              <a:ext uri="{FF2B5EF4-FFF2-40B4-BE49-F238E27FC236}">
                <a16:creationId xmlns:a16="http://schemas.microsoft.com/office/drawing/2014/main" id="{1C1D093C-91DC-9A89-52CD-47092F86E878}"/>
              </a:ext>
            </a:extLst>
          </p:cNvPr>
          <p:cNvPicPr preferRelativeResize="0"/>
          <p:nvPr/>
        </p:nvPicPr>
        <p:blipFill rotWithShape="1">
          <a:blip r:embed="rId5">
            <a:alphaModFix/>
          </a:blip>
          <a:srcRect/>
          <a:stretch/>
        </p:blipFill>
        <p:spPr>
          <a:xfrm>
            <a:off x="8391054" y="5810051"/>
            <a:ext cx="400068" cy="366729"/>
          </a:xfrm>
          <a:prstGeom prst="rect">
            <a:avLst/>
          </a:prstGeom>
          <a:noFill/>
          <a:ln>
            <a:noFill/>
          </a:ln>
        </p:spPr>
      </p:pic>
      <p:pic>
        <p:nvPicPr>
          <p:cNvPr id="51" name="Google Shape;458;p2">
            <a:extLst>
              <a:ext uri="{FF2B5EF4-FFF2-40B4-BE49-F238E27FC236}">
                <a16:creationId xmlns:a16="http://schemas.microsoft.com/office/drawing/2014/main" id="{6F20361F-221B-3ADF-B06F-D45CFC2F1B42}"/>
              </a:ext>
            </a:extLst>
          </p:cNvPr>
          <p:cNvPicPr preferRelativeResize="0"/>
          <p:nvPr/>
        </p:nvPicPr>
        <p:blipFill rotWithShape="1">
          <a:blip r:embed="rId5">
            <a:alphaModFix/>
          </a:blip>
          <a:srcRect/>
          <a:stretch/>
        </p:blipFill>
        <p:spPr>
          <a:xfrm>
            <a:off x="2055263" y="5850326"/>
            <a:ext cx="400068" cy="366729"/>
          </a:xfrm>
          <a:prstGeom prst="rect">
            <a:avLst/>
          </a:prstGeom>
          <a:noFill/>
          <a:ln>
            <a:noFill/>
          </a:ln>
        </p:spPr>
      </p:pic>
      <p:pic>
        <p:nvPicPr>
          <p:cNvPr id="52" name="Google Shape;458;p2">
            <a:extLst>
              <a:ext uri="{FF2B5EF4-FFF2-40B4-BE49-F238E27FC236}">
                <a16:creationId xmlns:a16="http://schemas.microsoft.com/office/drawing/2014/main" id="{F83D37F9-481A-8176-7E7E-DEBDBBD61E0A}"/>
              </a:ext>
            </a:extLst>
          </p:cNvPr>
          <p:cNvPicPr preferRelativeResize="0"/>
          <p:nvPr/>
        </p:nvPicPr>
        <p:blipFill rotWithShape="1">
          <a:blip r:embed="rId5">
            <a:alphaModFix/>
          </a:blip>
          <a:srcRect/>
          <a:stretch/>
        </p:blipFill>
        <p:spPr>
          <a:xfrm>
            <a:off x="8658042" y="1660935"/>
            <a:ext cx="400068" cy="366729"/>
          </a:xfrm>
          <a:prstGeom prst="rect">
            <a:avLst/>
          </a:prstGeom>
          <a:noFill/>
          <a:ln>
            <a:noFill/>
          </a:ln>
        </p:spPr>
      </p:pic>
      <p:pic>
        <p:nvPicPr>
          <p:cNvPr id="53" name="Google Shape;458;p2">
            <a:extLst>
              <a:ext uri="{FF2B5EF4-FFF2-40B4-BE49-F238E27FC236}">
                <a16:creationId xmlns:a16="http://schemas.microsoft.com/office/drawing/2014/main" id="{9E7101C7-633A-2420-32B6-A7428F29ED6B}"/>
              </a:ext>
            </a:extLst>
          </p:cNvPr>
          <p:cNvPicPr preferRelativeResize="0"/>
          <p:nvPr/>
        </p:nvPicPr>
        <p:blipFill rotWithShape="1">
          <a:blip r:embed="rId5">
            <a:alphaModFix/>
          </a:blip>
          <a:srcRect/>
          <a:stretch/>
        </p:blipFill>
        <p:spPr>
          <a:xfrm>
            <a:off x="8626507" y="2709114"/>
            <a:ext cx="400068" cy="366729"/>
          </a:xfrm>
          <a:prstGeom prst="rect">
            <a:avLst/>
          </a:prstGeom>
          <a:noFill/>
          <a:ln>
            <a:noFill/>
          </a:ln>
        </p:spPr>
      </p:pic>
      <p:pic>
        <p:nvPicPr>
          <p:cNvPr id="8" name="Google Shape;459;p2">
            <a:extLst>
              <a:ext uri="{FF2B5EF4-FFF2-40B4-BE49-F238E27FC236}">
                <a16:creationId xmlns:a16="http://schemas.microsoft.com/office/drawing/2014/main" id="{233B646E-1B19-E990-AED4-DE14872C2DA1}"/>
              </a:ext>
            </a:extLst>
          </p:cNvPr>
          <p:cNvPicPr preferRelativeResize="0"/>
          <p:nvPr/>
        </p:nvPicPr>
        <p:blipFill rotWithShape="1">
          <a:blip r:embed="rId7">
            <a:alphaModFix/>
          </a:blip>
          <a:srcRect t="-1" b="13986"/>
          <a:stretch/>
        </p:blipFill>
        <p:spPr>
          <a:xfrm>
            <a:off x="2409403" y="2589946"/>
            <a:ext cx="443581" cy="399049"/>
          </a:xfrm>
          <a:prstGeom prst="rect">
            <a:avLst/>
          </a:prstGeom>
          <a:noFill/>
          <a:ln>
            <a:noFill/>
          </a:ln>
        </p:spPr>
      </p:pic>
      <p:pic>
        <p:nvPicPr>
          <p:cNvPr id="27" name="Google Shape;462;p2">
            <a:extLst>
              <a:ext uri="{FF2B5EF4-FFF2-40B4-BE49-F238E27FC236}">
                <a16:creationId xmlns:a16="http://schemas.microsoft.com/office/drawing/2014/main" id="{8E7716C9-C4F0-70FF-7509-463CF8FBA996}"/>
              </a:ext>
            </a:extLst>
          </p:cNvPr>
          <p:cNvPicPr preferRelativeResize="0"/>
          <p:nvPr/>
        </p:nvPicPr>
        <p:blipFill rotWithShape="1">
          <a:blip r:embed="rId6">
            <a:alphaModFix/>
          </a:blip>
          <a:srcRect/>
          <a:stretch/>
        </p:blipFill>
        <p:spPr>
          <a:xfrm>
            <a:off x="2256805" y="3622352"/>
            <a:ext cx="400050" cy="381000"/>
          </a:xfrm>
          <a:prstGeom prst="rect">
            <a:avLst/>
          </a:prstGeom>
          <a:noFill/>
          <a:ln>
            <a:noFill/>
          </a:ln>
        </p:spPr>
      </p:pic>
      <p:pic>
        <p:nvPicPr>
          <p:cNvPr id="30" name="Google Shape;462;p2">
            <a:extLst>
              <a:ext uri="{FF2B5EF4-FFF2-40B4-BE49-F238E27FC236}">
                <a16:creationId xmlns:a16="http://schemas.microsoft.com/office/drawing/2014/main" id="{29C20314-9A3D-60BF-89BE-1F46F355E88A}"/>
              </a:ext>
            </a:extLst>
          </p:cNvPr>
          <p:cNvPicPr preferRelativeResize="0"/>
          <p:nvPr/>
        </p:nvPicPr>
        <p:blipFill rotWithShape="1">
          <a:blip r:embed="rId6">
            <a:alphaModFix/>
          </a:blip>
          <a:srcRect/>
          <a:stretch/>
        </p:blipFill>
        <p:spPr>
          <a:xfrm>
            <a:off x="8591769" y="3724091"/>
            <a:ext cx="400050" cy="381000"/>
          </a:xfrm>
          <a:prstGeom prst="rect">
            <a:avLst/>
          </a:prstGeom>
          <a:noFill/>
          <a:ln>
            <a:noFill/>
          </a:ln>
        </p:spPr>
      </p:pic>
      <p:pic>
        <p:nvPicPr>
          <p:cNvPr id="39" name="Google Shape;458;p2">
            <a:extLst>
              <a:ext uri="{FF2B5EF4-FFF2-40B4-BE49-F238E27FC236}">
                <a16:creationId xmlns:a16="http://schemas.microsoft.com/office/drawing/2014/main" id="{30791A00-8663-CC80-BADA-781B346A4CC1}"/>
              </a:ext>
            </a:extLst>
          </p:cNvPr>
          <p:cNvPicPr preferRelativeResize="0"/>
          <p:nvPr/>
        </p:nvPicPr>
        <p:blipFill rotWithShape="1">
          <a:blip r:embed="rId5">
            <a:alphaModFix/>
          </a:blip>
          <a:srcRect/>
          <a:stretch/>
        </p:blipFill>
        <p:spPr>
          <a:xfrm>
            <a:off x="2253054" y="3629087"/>
            <a:ext cx="400068" cy="366729"/>
          </a:xfrm>
          <a:prstGeom prst="rect">
            <a:avLst/>
          </a:prstGeom>
          <a:noFill/>
          <a:ln>
            <a:noFill/>
          </a:ln>
        </p:spPr>
      </p:pic>
      <p:pic>
        <p:nvPicPr>
          <p:cNvPr id="49" name="Google Shape;458;p2">
            <a:extLst>
              <a:ext uri="{FF2B5EF4-FFF2-40B4-BE49-F238E27FC236}">
                <a16:creationId xmlns:a16="http://schemas.microsoft.com/office/drawing/2014/main" id="{9621965D-62BE-78A2-E6C8-1E5A61957C5F}"/>
              </a:ext>
            </a:extLst>
          </p:cNvPr>
          <p:cNvPicPr preferRelativeResize="0"/>
          <p:nvPr/>
        </p:nvPicPr>
        <p:blipFill rotWithShape="1">
          <a:blip r:embed="rId5">
            <a:alphaModFix/>
          </a:blip>
          <a:srcRect/>
          <a:stretch/>
        </p:blipFill>
        <p:spPr>
          <a:xfrm>
            <a:off x="8581191" y="3733507"/>
            <a:ext cx="400068" cy="366729"/>
          </a:xfrm>
          <a:prstGeom prst="rect">
            <a:avLst/>
          </a:prstGeom>
          <a:noFill/>
          <a:ln>
            <a:noFill/>
          </a:ln>
        </p:spPr>
      </p:pic>
      <p:pic>
        <p:nvPicPr>
          <p:cNvPr id="54" name="Google Shape;458;p2">
            <a:extLst>
              <a:ext uri="{FF2B5EF4-FFF2-40B4-BE49-F238E27FC236}">
                <a16:creationId xmlns:a16="http://schemas.microsoft.com/office/drawing/2014/main" id="{FBD5485C-ECA5-8F93-5360-276910397102}"/>
              </a:ext>
            </a:extLst>
          </p:cNvPr>
          <p:cNvPicPr preferRelativeResize="0"/>
          <p:nvPr/>
        </p:nvPicPr>
        <p:blipFill rotWithShape="1">
          <a:blip r:embed="rId5">
            <a:alphaModFix/>
          </a:blip>
          <a:srcRect/>
          <a:stretch/>
        </p:blipFill>
        <p:spPr>
          <a:xfrm>
            <a:off x="2410523" y="2634928"/>
            <a:ext cx="400068" cy="366729"/>
          </a:xfrm>
          <a:prstGeom prst="rect">
            <a:avLst/>
          </a:prstGeom>
          <a:noFill/>
          <a:ln>
            <a:noFill/>
          </a:ln>
        </p:spPr>
      </p:pic>
      <p:pic>
        <p:nvPicPr>
          <p:cNvPr id="55" name="Google Shape;458;p2">
            <a:extLst>
              <a:ext uri="{FF2B5EF4-FFF2-40B4-BE49-F238E27FC236}">
                <a16:creationId xmlns:a16="http://schemas.microsoft.com/office/drawing/2014/main" id="{8441E01F-4C4E-467F-8384-FF13E23E3135}"/>
              </a:ext>
            </a:extLst>
          </p:cNvPr>
          <p:cNvPicPr preferRelativeResize="0"/>
          <p:nvPr/>
        </p:nvPicPr>
        <p:blipFill rotWithShape="1">
          <a:blip r:embed="rId5">
            <a:alphaModFix/>
          </a:blip>
          <a:srcRect/>
          <a:stretch/>
        </p:blipFill>
        <p:spPr>
          <a:xfrm>
            <a:off x="2435378" y="1614864"/>
            <a:ext cx="400068" cy="36672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100000">
              <a:srgbClr val="000040"/>
            </a:gs>
            <a:gs pos="0">
              <a:schemeClr val="accent5">
                <a:lumMod val="60000"/>
                <a:lumOff val="40000"/>
              </a:schemeClr>
            </a:gs>
            <a:gs pos="100000">
              <a:schemeClr val="bg2">
                <a:lumMod val="40000"/>
                <a:lumOff val="60000"/>
              </a:schemeClr>
            </a:gs>
            <a:gs pos="96000">
              <a:srgbClr val="9D9CAA"/>
            </a:gs>
            <a:gs pos="100000">
              <a:schemeClr val="tx2"/>
            </a:gs>
            <a:gs pos="66000">
              <a:schemeClr val="tx2"/>
            </a:gs>
          </a:gsLst>
          <a:lin ang="5400000" scaled="0"/>
        </a:gradFill>
        <a:effectLst/>
      </p:bgPr>
    </p:bg>
    <p:spTree>
      <p:nvGrpSpPr>
        <p:cNvPr id="1" name=""/>
        <p:cNvGrpSpPr/>
        <p:nvPr/>
      </p:nvGrpSpPr>
      <p:grpSpPr>
        <a:xfrm>
          <a:off x="0" y="0"/>
          <a:ext cx="0" cy="0"/>
          <a:chOff x="0" y="0"/>
          <a:chExt cx="0" cy="0"/>
        </a:xfrm>
      </p:grpSpPr>
      <p:sp>
        <p:nvSpPr>
          <p:cNvPr id="6" name="Rectangle 5"/>
          <p:cNvSpPr/>
          <p:nvPr/>
        </p:nvSpPr>
        <p:spPr>
          <a:xfrm>
            <a:off x="1" y="6336699"/>
            <a:ext cx="6076950" cy="55245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9" name="TextBox 18"/>
          <p:cNvSpPr txBox="1"/>
          <p:nvPr/>
        </p:nvSpPr>
        <p:spPr>
          <a:xfrm>
            <a:off x="1254388" y="6441741"/>
            <a:ext cx="4839095" cy="307777"/>
          </a:xfrm>
          <a:prstGeom prst="rect">
            <a:avLst/>
          </a:prstGeom>
          <a:noFill/>
        </p:spPr>
        <p:txBody>
          <a:bodyPr wrap="square" rtlCol="0" anchor="ctr">
            <a:spAutoFit/>
          </a:bodyPr>
          <a:lstStyle/>
          <a:p>
            <a:r>
              <a:rPr lang="en-US" b="1" dirty="0">
                <a:solidFill>
                  <a:prstClr val="white"/>
                </a:solidFill>
                <a:latin typeface="Arial Narrow" panose="020B0606020202030204" pitchFamily="34" charset="0"/>
              </a:rPr>
              <a:t>Old River Control Structure</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3010" y="1673593"/>
            <a:ext cx="400050"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8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2347" y="2921498"/>
            <a:ext cx="400050"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035" y="1104006"/>
            <a:ext cx="3857372" cy="51994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52" name="Group 51"/>
          <p:cNvGrpSpPr/>
          <p:nvPr/>
        </p:nvGrpSpPr>
        <p:grpSpPr>
          <a:xfrm>
            <a:off x="1219451" y="1181104"/>
            <a:ext cx="3773738" cy="982866"/>
            <a:chOff x="718304" y="1188833"/>
            <a:chExt cx="2765244" cy="982866"/>
          </a:xfrm>
        </p:grpSpPr>
        <p:sp>
          <p:nvSpPr>
            <p:cNvPr id="53" name="Rounded Rectangle 52"/>
            <p:cNvSpPr/>
            <p:nvPr/>
          </p:nvSpPr>
          <p:spPr>
            <a:xfrm>
              <a:off x="720724" y="1221920"/>
              <a:ext cx="2625274" cy="949779"/>
            </a:xfrm>
            <a:prstGeom prst="roundRect">
              <a:avLst/>
            </a:prstGeom>
            <a:solidFill>
              <a:srgbClr val="DCD6AC"/>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TextBox 53"/>
            <p:cNvSpPr txBox="1"/>
            <p:nvPr/>
          </p:nvSpPr>
          <p:spPr>
            <a:xfrm>
              <a:off x="718304" y="1188833"/>
              <a:ext cx="2765244" cy="338554"/>
            </a:xfrm>
            <a:prstGeom prst="rect">
              <a:avLst/>
            </a:prstGeom>
            <a:noFill/>
          </p:spPr>
          <p:txBody>
            <a:bodyPr wrap="square" rtlCol="0">
              <a:spAutoFit/>
            </a:bodyPr>
            <a:lstStyle/>
            <a:p>
              <a:pPr algn="ctr"/>
              <a:r>
                <a:rPr lang="en-US" sz="1600" b="1" dirty="0">
                  <a:solidFill>
                    <a:prstClr val="black"/>
                  </a:solidFill>
                  <a:latin typeface="Arial Narrow" panose="020B0606020202030204" pitchFamily="34" charset="0"/>
                </a:rPr>
                <a:t>Black </a:t>
              </a:r>
              <a:r>
                <a:rPr lang="en-US" sz="1500" b="1" dirty="0">
                  <a:solidFill>
                    <a:prstClr val="black"/>
                  </a:solidFill>
                  <a:latin typeface="Arial Narrow" panose="020B0606020202030204" pitchFamily="34" charset="0"/>
                </a:rPr>
                <a:t>River</a:t>
              </a:r>
              <a:r>
                <a:rPr lang="en-US" sz="1600" b="1" dirty="0">
                  <a:solidFill>
                    <a:prstClr val="black"/>
                  </a:solidFill>
                  <a:latin typeface="Arial Narrow" panose="020B0606020202030204" pitchFamily="34" charset="0"/>
                </a:rPr>
                <a:t> at Jonesville</a:t>
              </a:r>
            </a:p>
          </p:txBody>
        </p:sp>
        <p:sp>
          <p:nvSpPr>
            <p:cNvPr id="55" name="TextBox 54"/>
            <p:cNvSpPr txBox="1"/>
            <p:nvPr/>
          </p:nvSpPr>
          <p:spPr>
            <a:xfrm>
              <a:off x="1313026" y="1401963"/>
              <a:ext cx="1410216"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Current: 44.7’ (Below F.S.)</a:t>
              </a:r>
              <a:endParaRPr lang="en-US" sz="1300" b="1" dirty="0">
                <a:solidFill>
                  <a:srgbClr val="F79646">
                    <a:lumMod val="75000"/>
                  </a:srgbClr>
                </a:solidFill>
                <a:latin typeface="Arial Narrow" panose="020B0606020202030204" pitchFamily="34" charset="0"/>
              </a:endParaRPr>
            </a:p>
          </p:txBody>
        </p:sp>
        <p:sp>
          <p:nvSpPr>
            <p:cNvPr id="56" name="TextBox 55"/>
            <p:cNvSpPr txBox="1"/>
            <p:nvPr/>
          </p:nvSpPr>
          <p:spPr>
            <a:xfrm>
              <a:off x="723470" y="1763946"/>
              <a:ext cx="762000"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Forecast: </a:t>
              </a:r>
            </a:p>
          </p:txBody>
        </p:sp>
      </p:grpSp>
      <p:grpSp>
        <p:nvGrpSpPr>
          <p:cNvPr id="50" name="Group 49"/>
          <p:cNvGrpSpPr/>
          <p:nvPr/>
        </p:nvGrpSpPr>
        <p:grpSpPr>
          <a:xfrm>
            <a:off x="1192023" y="2459340"/>
            <a:ext cx="3188292" cy="949779"/>
            <a:chOff x="80272" y="2807215"/>
            <a:chExt cx="3188292" cy="949779"/>
          </a:xfrm>
        </p:grpSpPr>
        <p:sp>
          <p:nvSpPr>
            <p:cNvPr id="73" name="Rounded Rectangle 72"/>
            <p:cNvSpPr/>
            <p:nvPr/>
          </p:nvSpPr>
          <p:spPr>
            <a:xfrm>
              <a:off x="80272" y="2807215"/>
              <a:ext cx="3188292" cy="949779"/>
            </a:xfrm>
            <a:prstGeom prst="roundRect">
              <a:avLst/>
            </a:prstGeom>
            <a:solidFill>
              <a:srgbClr val="DCD6AC"/>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4" name="TextBox 73"/>
            <p:cNvSpPr txBox="1"/>
            <p:nvPr/>
          </p:nvSpPr>
          <p:spPr>
            <a:xfrm>
              <a:off x="352424" y="2812054"/>
              <a:ext cx="2799080" cy="338554"/>
            </a:xfrm>
            <a:prstGeom prst="rect">
              <a:avLst/>
            </a:prstGeom>
            <a:noFill/>
          </p:spPr>
          <p:txBody>
            <a:bodyPr wrap="square" rtlCol="0">
              <a:spAutoFit/>
            </a:bodyPr>
            <a:lstStyle/>
            <a:p>
              <a:pPr algn="ctr"/>
              <a:r>
                <a:rPr lang="en-US" sz="1600" b="1" dirty="0">
                  <a:solidFill>
                    <a:prstClr val="black"/>
                  </a:solidFill>
                  <a:latin typeface="Arial Narrow" panose="020B0606020202030204" pitchFamily="34" charset="0"/>
                </a:rPr>
                <a:t>Atchafalaya River at Simmesport</a:t>
              </a:r>
            </a:p>
          </p:txBody>
        </p:sp>
        <p:sp>
          <p:nvSpPr>
            <p:cNvPr id="75" name="TextBox 74"/>
            <p:cNvSpPr txBox="1"/>
            <p:nvPr/>
          </p:nvSpPr>
          <p:spPr>
            <a:xfrm>
              <a:off x="880000" y="3028080"/>
              <a:ext cx="2070100"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Current: 32.4’ </a:t>
              </a:r>
              <a:r>
                <a:rPr lang="en-US" sz="1300" b="1" dirty="0">
                  <a:solidFill>
                    <a:schemeClr val="tx1"/>
                  </a:solidFill>
                  <a:effectLst>
                    <a:outerShdw blurRad="38100" dist="38100" dir="2700000" algn="tl">
                      <a:srgbClr val="000000">
                        <a:alpha val="43137"/>
                      </a:srgbClr>
                    </a:outerShdw>
                  </a:effectLst>
                  <a:latin typeface="Arial Narrow" panose="020B0606020202030204" pitchFamily="34" charset="0"/>
                </a:rPr>
                <a:t>(Below F.S.)</a:t>
              </a:r>
            </a:p>
          </p:txBody>
        </p:sp>
        <p:sp>
          <p:nvSpPr>
            <p:cNvPr id="76" name="TextBox 75"/>
            <p:cNvSpPr txBox="1"/>
            <p:nvPr/>
          </p:nvSpPr>
          <p:spPr>
            <a:xfrm>
              <a:off x="117666" y="3355592"/>
              <a:ext cx="886661"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Forecast: </a:t>
              </a:r>
            </a:p>
          </p:txBody>
        </p:sp>
      </p:grpSp>
      <p:grpSp>
        <p:nvGrpSpPr>
          <p:cNvPr id="128" name="Group 127"/>
          <p:cNvGrpSpPr/>
          <p:nvPr/>
        </p:nvGrpSpPr>
        <p:grpSpPr>
          <a:xfrm>
            <a:off x="1122952" y="3718719"/>
            <a:ext cx="3327002" cy="969156"/>
            <a:chOff x="73357" y="2643268"/>
            <a:chExt cx="2945827" cy="969156"/>
          </a:xfrm>
        </p:grpSpPr>
        <p:sp>
          <p:nvSpPr>
            <p:cNvPr id="129" name="Rounded Rectangle 128"/>
            <p:cNvSpPr/>
            <p:nvPr/>
          </p:nvSpPr>
          <p:spPr>
            <a:xfrm>
              <a:off x="73357" y="2662645"/>
              <a:ext cx="2754495" cy="949779"/>
            </a:xfrm>
            <a:prstGeom prst="roundRect">
              <a:avLst/>
            </a:prstGeom>
            <a:solidFill>
              <a:srgbClr val="DCD6AC"/>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0" name="TextBox 129"/>
            <p:cNvSpPr txBox="1"/>
            <p:nvPr/>
          </p:nvSpPr>
          <p:spPr>
            <a:xfrm>
              <a:off x="131920" y="2643268"/>
              <a:ext cx="2650355" cy="338554"/>
            </a:xfrm>
            <a:prstGeom prst="rect">
              <a:avLst/>
            </a:prstGeom>
            <a:noFill/>
          </p:spPr>
          <p:txBody>
            <a:bodyPr wrap="square" rtlCol="0">
              <a:spAutoFit/>
            </a:bodyPr>
            <a:lstStyle/>
            <a:p>
              <a:pPr algn="ctr"/>
              <a:r>
                <a:rPr lang="en-US" sz="1600" b="1" dirty="0">
                  <a:solidFill>
                    <a:prstClr val="black"/>
                  </a:solidFill>
                  <a:latin typeface="Arial Narrow" panose="020B0606020202030204" pitchFamily="34" charset="0"/>
                </a:rPr>
                <a:t>Atchafalaya River at Krotz Springs</a:t>
              </a:r>
            </a:p>
          </p:txBody>
        </p:sp>
        <p:sp>
          <p:nvSpPr>
            <p:cNvPr id="131" name="TextBox 130"/>
            <p:cNvSpPr txBox="1"/>
            <p:nvPr/>
          </p:nvSpPr>
          <p:spPr>
            <a:xfrm>
              <a:off x="949084" y="2879638"/>
              <a:ext cx="2070100"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Current: 23.4’ (Below F.S.)</a:t>
              </a:r>
              <a:endParaRPr lang="en-US" sz="1300" b="1" dirty="0">
                <a:solidFill>
                  <a:srgbClr val="F79646">
                    <a:lumMod val="75000"/>
                  </a:srgbClr>
                </a:solidFill>
                <a:latin typeface="Arial Narrow" panose="020B0606020202030204" pitchFamily="34" charset="0"/>
              </a:endParaRPr>
            </a:p>
          </p:txBody>
        </p:sp>
        <p:sp>
          <p:nvSpPr>
            <p:cNvPr id="132" name="TextBox 131"/>
            <p:cNvSpPr txBox="1"/>
            <p:nvPr/>
          </p:nvSpPr>
          <p:spPr>
            <a:xfrm>
              <a:off x="87929" y="3261176"/>
              <a:ext cx="762000"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Forecast</a:t>
              </a:r>
              <a:r>
                <a:rPr lang="en-US" sz="1300" b="1" dirty="0">
                  <a:solidFill>
                    <a:prstClr val="black"/>
                  </a:solidFill>
                  <a:effectLst>
                    <a:outerShdw blurRad="38100" dist="38100" dir="2700000" algn="tl">
                      <a:srgbClr val="000000">
                        <a:alpha val="43137"/>
                      </a:srgbClr>
                    </a:outerShdw>
                  </a:effectLst>
                  <a:latin typeface="Arial Narrow" panose="020B0606020202030204" pitchFamily="34" charset="0"/>
                </a:rPr>
                <a:t>: </a:t>
              </a:r>
            </a:p>
          </p:txBody>
        </p:sp>
      </p:grpSp>
      <p:grpSp>
        <p:nvGrpSpPr>
          <p:cNvPr id="166" name="Group 165"/>
          <p:cNvGrpSpPr/>
          <p:nvPr/>
        </p:nvGrpSpPr>
        <p:grpSpPr>
          <a:xfrm>
            <a:off x="7399516" y="4039663"/>
            <a:ext cx="3480472" cy="949779"/>
            <a:chOff x="461644" y="2806880"/>
            <a:chExt cx="2953190" cy="949779"/>
          </a:xfrm>
        </p:grpSpPr>
        <p:sp>
          <p:nvSpPr>
            <p:cNvPr id="167" name="Rounded Rectangle 166"/>
            <p:cNvSpPr/>
            <p:nvPr/>
          </p:nvSpPr>
          <p:spPr>
            <a:xfrm>
              <a:off x="461644" y="2806880"/>
              <a:ext cx="2685415" cy="949779"/>
            </a:xfrm>
            <a:prstGeom prst="roundRect">
              <a:avLst/>
            </a:prstGeom>
            <a:solidFill>
              <a:srgbClr val="DCD6AC"/>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8" name="TextBox 167"/>
            <p:cNvSpPr txBox="1"/>
            <p:nvPr/>
          </p:nvSpPr>
          <p:spPr>
            <a:xfrm>
              <a:off x="570073" y="2813502"/>
              <a:ext cx="2550795" cy="338554"/>
            </a:xfrm>
            <a:prstGeom prst="rect">
              <a:avLst/>
            </a:prstGeom>
            <a:noFill/>
          </p:spPr>
          <p:txBody>
            <a:bodyPr wrap="square" rtlCol="0">
              <a:spAutoFit/>
            </a:bodyPr>
            <a:lstStyle/>
            <a:p>
              <a:pPr algn="ctr"/>
              <a:r>
                <a:rPr lang="en-US" sz="1600" b="1" dirty="0">
                  <a:solidFill>
                    <a:prstClr val="black"/>
                  </a:solidFill>
                  <a:latin typeface="Arial Narrow" panose="020B0606020202030204" pitchFamily="34" charset="0"/>
                </a:rPr>
                <a:t> Atchafalaya River at Bayou Sorrel</a:t>
              </a:r>
            </a:p>
          </p:txBody>
        </p:sp>
        <p:sp>
          <p:nvSpPr>
            <p:cNvPr id="169" name="TextBox 168"/>
            <p:cNvSpPr txBox="1"/>
            <p:nvPr/>
          </p:nvSpPr>
          <p:spPr>
            <a:xfrm>
              <a:off x="918046" y="3032282"/>
              <a:ext cx="2229012"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Current: 10.2’ (Below F.S.)</a:t>
              </a:r>
              <a:endParaRPr lang="en-US" sz="1300" b="1" dirty="0">
                <a:solidFill>
                  <a:srgbClr val="C00000"/>
                </a:solidFill>
                <a:latin typeface="Arial Narrow" panose="020B0606020202030204" pitchFamily="34" charset="0"/>
              </a:endParaRPr>
            </a:p>
          </p:txBody>
        </p:sp>
        <p:sp>
          <p:nvSpPr>
            <p:cNvPr id="170" name="TextBox 169"/>
            <p:cNvSpPr txBox="1"/>
            <p:nvPr/>
          </p:nvSpPr>
          <p:spPr>
            <a:xfrm>
              <a:off x="558446" y="3337839"/>
              <a:ext cx="762000"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Forecast: </a:t>
              </a:r>
            </a:p>
          </p:txBody>
        </p:sp>
        <p:sp>
          <p:nvSpPr>
            <p:cNvPr id="171" name="TextBox 170"/>
            <p:cNvSpPr txBox="1"/>
            <p:nvPr/>
          </p:nvSpPr>
          <p:spPr>
            <a:xfrm>
              <a:off x="1744579" y="3273266"/>
              <a:ext cx="1670255" cy="461665"/>
            </a:xfrm>
            <a:prstGeom prst="rect">
              <a:avLst/>
            </a:prstGeom>
            <a:noFill/>
          </p:spPr>
          <p:txBody>
            <a:bodyPr wrap="square" rtlCol="0">
              <a:spAutoFit/>
            </a:bodyPr>
            <a:lstStyle/>
            <a:p>
              <a:r>
                <a:rPr lang="en-US" sz="1200" b="1" dirty="0">
                  <a:solidFill>
                    <a:prstClr val="black"/>
                  </a:solidFill>
                  <a:latin typeface="Arial" panose="020B0604020202020204" pitchFamily="34" charset="0"/>
                  <a:cs typeface="Arial" panose="020B0604020202020204" pitchFamily="34" charset="0"/>
                </a:rPr>
                <a:t>Crested at 11.2’ </a:t>
              </a:r>
            </a:p>
            <a:p>
              <a:r>
                <a:rPr lang="en-US" sz="1200"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(Action F.S.) </a:t>
              </a:r>
              <a:r>
                <a:rPr lang="en-US" sz="1200" b="1" dirty="0">
                  <a:solidFill>
                    <a:prstClr val="black"/>
                  </a:solidFill>
                  <a:latin typeface="Arial" panose="020B0604020202020204" pitchFamily="34" charset="0"/>
                  <a:cs typeface="Arial" panose="020B0604020202020204" pitchFamily="34" charset="0"/>
                </a:rPr>
                <a:t>May 8</a:t>
              </a:r>
            </a:p>
          </p:txBody>
        </p:sp>
        <p:sp>
          <p:nvSpPr>
            <p:cNvPr id="172" name="TextBox 171"/>
            <p:cNvSpPr txBox="1"/>
            <p:nvPr/>
          </p:nvSpPr>
          <p:spPr>
            <a:xfrm>
              <a:off x="1110615" y="3519487"/>
              <a:ext cx="537687" cy="215444"/>
            </a:xfrm>
            <a:prstGeom prst="rect">
              <a:avLst/>
            </a:prstGeom>
            <a:noFill/>
          </p:spPr>
          <p:txBody>
            <a:bodyPr wrap="square" rtlCol="0">
              <a:spAutoFit/>
            </a:bodyPr>
            <a:lstStyle/>
            <a:p>
              <a:r>
                <a:rPr lang="en-US" sz="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Rising</a:t>
              </a:r>
            </a:p>
          </p:txBody>
        </p:sp>
        <p:grpSp>
          <p:nvGrpSpPr>
            <p:cNvPr id="173" name="Group 172"/>
            <p:cNvGrpSpPr/>
            <p:nvPr/>
          </p:nvGrpSpPr>
          <p:grpSpPr>
            <a:xfrm>
              <a:off x="1164933" y="3338512"/>
              <a:ext cx="413836" cy="220340"/>
              <a:chOff x="570155" y="2242798"/>
              <a:chExt cx="1023582" cy="609938"/>
            </a:xfrm>
            <a:solidFill>
              <a:srgbClr val="C00000"/>
            </a:solidFill>
          </p:grpSpPr>
          <p:grpSp>
            <p:nvGrpSpPr>
              <p:cNvPr id="174" name="Group 173"/>
              <p:cNvGrpSpPr/>
              <p:nvPr/>
            </p:nvGrpSpPr>
            <p:grpSpPr>
              <a:xfrm>
                <a:off x="570155" y="2242798"/>
                <a:ext cx="1023582" cy="349498"/>
                <a:chOff x="570155" y="2242798"/>
                <a:chExt cx="1023582" cy="349498"/>
              </a:xfrm>
              <a:grpFill/>
            </p:grpSpPr>
            <p:sp>
              <p:nvSpPr>
                <p:cNvPr id="182" name="Right Arrow 181"/>
                <p:cNvSpPr/>
                <p:nvPr/>
              </p:nvSpPr>
              <p:spPr>
                <a:xfrm rot="19449428">
                  <a:off x="1054895" y="2242798"/>
                  <a:ext cx="538842" cy="310243"/>
                </a:xfrm>
                <a:prstGeom prst="rightArrow">
                  <a:avLst>
                    <a:gd name="adj1" fmla="val 35988"/>
                    <a:gd name="adj2"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3" name="Rectangle 182"/>
                <p:cNvSpPr/>
                <p:nvPr/>
              </p:nvSpPr>
              <p:spPr>
                <a:xfrm rot="1725484">
                  <a:off x="885824" y="2428081"/>
                  <a:ext cx="295275" cy="1079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4" name="Rectangle 183"/>
                <p:cNvSpPr/>
                <p:nvPr/>
              </p:nvSpPr>
              <p:spPr>
                <a:xfrm rot="19397731">
                  <a:off x="570155" y="2484346"/>
                  <a:ext cx="435837" cy="1079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75" name="Freeform 174"/>
              <p:cNvSpPr/>
              <p:nvPr/>
            </p:nvSpPr>
            <p:spPr>
              <a:xfrm>
                <a:off x="671283" y="2652712"/>
                <a:ext cx="114529" cy="197644"/>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4529"/>
                  <a:gd name="connsiteY0" fmla="*/ 83344 h 197644"/>
                  <a:gd name="connsiteX1" fmla="*/ 114529 w 114529"/>
                  <a:gd name="connsiteY1" fmla="*/ 0 h 197644"/>
                  <a:gd name="connsiteX2" fmla="*/ 114529 w 114529"/>
                  <a:gd name="connsiteY2" fmla="*/ 197644 h 197644"/>
                  <a:gd name="connsiteX3" fmla="*/ 229 w 114529"/>
                  <a:gd name="connsiteY3" fmla="*/ 195263 h 197644"/>
                  <a:gd name="connsiteX4" fmla="*/ 229 w 114529"/>
                  <a:gd name="connsiteY4" fmla="*/ 83344 h 197644"/>
                  <a:gd name="connsiteX0" fmla="*/ 7144 w 114300"/>
                  <a:gd name="connsiteY0" fmla="*/ 85726 h 197644"/>
                  <a:gd name="connsiteX1" fmla="*/ 114300 w 114300"/>
                  <a:gd name="connsiteY1" fmla="*/ 0 h 197644"/>
                  <a:gd name="connsiteX2" fmla="*/ 114300 w 114300"/>
                  <a:gd name="connsiteY2" fmla="*/ 197644 h 197644"/>
                  <a:gd name="connsiteX3" fmla="*/ 0 w 114300"/>
                  <a:gd name="connsiteY3" fmla="*/ 195263 h 197644"/>
                  <a:gd name="connsiteX4" fmla="*/ 7144 w 114300"/>
                  <a:gd name="connsiteY4" fmla="*/ 85726 h 197644"/>
                  <a:gd name="connsiteX0" fmla="*/ 229 w 114529"/>
                  <a:gd name="connsiteY0" fmla="*/ 85726 h 197644"/>
                  <a:gd name="connsiteX1" fmla="*/ 114529 w 114529"/>
                  <a:gd name="connsiteY1" fmla="*/ 0 h 197644"/>
                  <a:gd name="connsiteX2" fmla="*/ 114529 w 114529"/>
                  <a:gd name="connsiteY2" fmla="*/ 197644 h 197644"/>
                  <a:gd name="connsiteX3" fmla="*/ 229 w 114529"/>
                  <a:gd name="connsiteY3" fmla="*/ 195263 h 197644"/>
                  <a:gd name="connsiteX4" fmla="*/ 229 w 114529"/>
                  <a:gd name="connsiteY4" fmla="*/ 85726 h 197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529" h="197644">
                    <a:moveTo>
                      <a:pt x="229" y="85726"/>
                    </a:moveTo>
                    <a:lnTo>
                      <a:pt x="114529" y="0"/>
                    </a:lnTo>
                    <a:lnTo>
                      <a:pt x="114529" y="197644"/>
                    </a:lnTo>
                    <a:lnTo>
                      <a:pt x="229" y="195263"/>
                    </a:lnTo>
                    <a:cubicBezTo>
                      <a:pt x="1023" y="156369"/>
                      <a:pt x="-565" y="124621"/>
                      <a:pt x="229" y="85726"/>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6" name="Freeform 175"/>
              <p:cNvSpPr/>
              <p:nvPr/>
            </p:nvSpPr>
            <p:spPr>
              <a:xfrm>
                <a:off x="807138" y="2552698"/>
                <a:ext cx="119168" cy="300038"/>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105 w 119168"/>
                  <a:gd name="connsiteY0" fmla="*/ 44563 h 158863"/>
                  <a:gd name="connsiteX1" fmla="*/ 119168 w 119168"/>
                  <a:gd name="connsiteY1" fmla="*/ 0 h 158863"/>
                  <a:gd name="connsiteX2" fmla="*/ 116787 w 119168"/>
                  <a:gd name="connsiteY2" fmla="*/ 158863 h 158863"/>
                  <a:gd name="connsiteX3" fmla="*/ 2487 w 119168"/>
                  <a:gd name="connsiteY3" fmla="*/ 156482 h 158863"/>
                  <a:gd name="connsiteX4" fmla="*/ 105 w 119168"/>
                  <a:gd name="connsiteY4" fmla="*/ 44563 h 158863"/>
                  <a:gd name="connsiteX0" fmla="*/ 105 w 119168"/>
                  <a:gd name="connsiteY0" fmla="*/ 47233 h 161533"/>
                  <a:gd name="connsiteX1" fmla="*/ 119168 w 119168"/>
                  <a:gd name="connsiteY1" fmla="*/ 0 h 161533"/>
                  <a:gd name="connsiteX2" fmla="*/ 116787 w 119168"/>
                  <a:gd name="connsiteY2" fmla="*/ 161533 h 161533"/>
                  <a:gd name="connsiteX3" fmla="*/ 2487 w 119168"/>
                  <a:gd name="connsiteY3" fmla="*/ 159152 h 161533"/>
                  <a:gd name="connsiteX4" fmla="*/ 105 w 119168"/>
                  <a:gd name="connsiteY4" fmla="*/ 47233 h 161533"/>
                  <a:gd name="connsiteX0" fmla="*/ 105 w 119168"/>
                  <a:gd name="connsiteY0" fmla="*/ 52573 h 166873"/>
                  <a:gd name="connsiteX1" fmla="*/ 119168 w 119168"/>
                  <a:gd name="connsiteY1" fmla="*/ 0 h 166873"/>
                  <a:gd name="connsiteX2" fmla="*/ 116787 w 119168"/>
                  <a:gd name="connsiteY2" fmla="*/ 166873 h 166873"/>
                  <a:gd name="connsiteX3" fmla="*/ 2487 w 119168"/>
                  <a:gd name="connsiteY3" fmla="*/ 164492 h 166873"/>
                  <a:gd name="connsiteX4" fmla="*/ 105 w 119168"/>
                  <a:gd name="connsiteY4" fmla="*/ 52573 h 166873"/>
                  <a:gd name="connsiteX0" fmla="*/ 105 w 119168"/>
                  <a:gd name="connsiteY0" fmla="*/ 52573 h 164492"/>
                  <a:gd name="connsiteX1" fmla="*/ 119168 w 119168"/>
                  <a:gd name="connsiteY1" fmla="*/ 0 h 164492"/>
                  <a:gd name="connsiteX2" fmla="*/ 114406 w 119168"/>
                  <a:gd name="connsiteY2" fmla="*/ 162868 h 164492"/>
                  <a:gd name="connsiteX3" fmla="*/ 2487 w 119168"/>
                  <a:gd name="connsiteY3" fmla="*/ 164492 h 164492"/>
                  <a:gd name="connsiteX4" fmla="*/ 105 w 119168"/>
                  <a:gd name="connsiteY4" fmla="*/ 52573 h 164492"/>
                  <a:gd name="connsiteX0" fmla="*/ 105 w 119168"/>
                  <a:gd name="connsiteY0" fmla="*/ 52573 h 168208"/>
                  <a:gd name="connsiteX1" fmla="*/ 119168 w 119168"/>
                  <a:gd name="connsiteY1" fmla="*/ 0 h 168208"/>
                  <a:gd name="connsiteX2" fmla="*/ 116787 w 119168"/>
                  <a:gd name="connsiteY2" fmla="*/ 168208 h 168208"/>
                  <a:gd name="connsiteX3" fmla="*/ 2487 w 119168"/>
                  <a:gd name="connsiteY3" fmla="*/ 164492 h 168208"/>
                  <a:gd name="connsiteX4" fmla="*/ 105 w 119168"/>
                  <a:gd name="connsiteY4" fmla="*/ 52573 h 168208"/>
                  <a:gd name="connsiteX0" fmla="*/ 105 w 119168"/>
                  <a:gd name="connsiteY0" fmla="*/ 52573 h 171167"/>
                  <a:gd name="connsiteX1" fmla="*/ 119168 w 119168"/>
                  <a:gd name="connsiteY1" fmla="*/ 0 h 171167"/>
                  <a:gd name="connsiteX2" fmla="*/ 116787 w 119168"/>
                  <a:gd name="connsiteY2" fmla="*/ 168208 h 171167"/>
                  <a:gd name="connsiteX3" fmla="*/ 2487 w 119168"/>
                  <a:gd name="connsiteY3" fmla="*/ 171167 h 171167"/>
                  <a:gd name="connsiteX4" fmla="*/ 105 w 119168"/>
                  <a:gd name="connsiteY4" fmla="*/ 52573 h 171167"/>
                  <a:gd name="connsiteX0" fmla="*/ 105 w 119168"/>
                  <a:gd name="connsiteY0" fmla="*/ 52573 h 168208"/>
                  <a:gd name="connsiteX1" fmla="*/ 119168 w 119168"/>
                  <a:gd name="connsiteY1" fmla="*/ 0 h 168208"/>
                  <a:gd name="connsiteX2" fmla="*/ 116787 w 119168"/>
                  <a:gd name="connsiteY2" fmla="*/ 168208 h 168208"/>
                  <a:gd name="connsiteX3" fmla="*/ 2487 w 119168"/>
                  <a:gd name="connsiteY3" fmla="*/ 165827 h 168208"/>
                  <a:gd name="connsiteX4" fmla="*/ 105 w 119168"/>
                  <a:gd name="connsiteY4" fmla="*/ 52573 h 1682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168" h="168208">
                    <a:moveTo>
                      <a:pt x="105" y="52573"/>
                    </a:moveTo>
                    <a:lnTo>
                      <a:pt x="119168" y="0"/>
                    </a:lnTo>
                    <a:cubicBezTo>
                      <a:pt x="118374" y="52954"/>
                      <a:pt x="117581" y="115254"/>
                      <a:pt x="116787" y="168208"/>
                    </a:cubicBezTo>
                    <a:lnTo>
                      <a:pt x="2487" y="165827"/>
                    </a:lnTo>
                    <a:cubicBezTo>
                      <a:pt x="3281" y="126933"/>
                      <a:pt x="-689" y="91468"/>
                      <a:pt x="105" y="5257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7" name="Freeform 176"/>
              <p:cNvSpPr/>
              <p:nvPr/>
            </p:nvSpPr>
            <p:spPr>
              <a:xfrm>
                <a:off x="947736" y="2546527"/>
                <a:ext cx="109767" cy="302562"/>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67" h="119439">
                    <a:moveTo>
                      <a:pt x="2381" y="0"/>
                    </a:moveTo>
                    <a:lnTo>
                      <a:pt x="109538" y="21238"/>
                    </a:lnTo>
                    <a:cubicBezTo>
                      <a:pt x="108744" y="74192"/>
                      <a:pt x="110332" y="65106"/>
                      <a:pt x="109538" y="118060"/>
                    </a:cubicBezTo>
                    <a:lnTo>
                      <a:pt x="0" y="119439"/>
                    </a:lnTo>
                    <a:cubicBezTo>
                      <a:pt x="794" y="80545"/>
                      <a:pt x="1587" y="38895"/>
                      <a:pt x="2381"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78" name="Straight Connector 177"/>
              <p:cNvCxnSpPr>
                <a:stCxn id="175" idx="3"/>
                <a:endCxn id="181" idx="2"/>
              </p:cNvCxnSpPr>
              <p:nvPr/>
            </p:nvCxnSpPr>
            <p:spPr>
              <a:xfrm flipV="1">
                <a:off x="671512" y="2847184"/>
                <a:ext cx="781049" cy="791"/>
              </a:xfrm>
              <a:prstGeom prst="line">
                <a:avLst/>
              </a:prstGeom>
              <a:grpFill/>
              <a:ln w="15875">
                <a:solidFill>
                  <a:srgbClr val="C00000"/>
                </a:solidFill>
              </a:ln>
            </p:spPr>
            <p:style>
              <a:lnRef idx="1">
                <a:schemeClr val="accent1"/>
              </a:lnRef>
              <a:fillRef idx="0">
                <a:schemeClr val="accent1"/>
              </a:fillRef>
              <a:effectRef idx="0">
                <a:schemeClr val="accent1"/>
              </a:effectRef>
              <a:fontRef idx="minor">
                <a:schemeClr val="tx1"/>
              </a:fontRef>
            </p:style>
          </p:cxnSp>
          <p:sp>
            <p:nvSpPr>
              <p:cNvPr id="179" name="Freeform 178"/>
              <p:cNvSpPr/>
              <p:nvPr/>
            </p:nvSpPr>
            <p:spPr>
              <a:xfrm>
                <a:off x="1087999" y="2607471"/>
                <a:ext cx="105111" cy="243999"/>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4762 w 109767"/>
                  <a:gd name="connsiteY0" fmla="*/ 10722 h 98201"/>
                  <a:gd name="connsiteX1" fmla="*/ 109538 w 109767"/>
                  <a:gd name="connsiteY1" fmla="*/ 0 h 98201"/>
                  <a:gd name="connsiteX2" fmla="*/ 109538 w 109767"/>
                  <a:gd name="connsiteY2" fmla="*/ 96822 h 98201"/>
                  <a:gd name="connsiteX3" fmla="*/ 0 w 109767"/>
                  <a:gd name="connsiteY3" fmla="*/ 98201 h 98201"/>
                  <a:gd name="connsiteX4" fmla="*/ 4762 w 109767"/>
                  <a:gd name="connsiteY4" fmla="*/ 10722 h 98201"/>
                  <a:gd name="connsiteX0" fmla="*/ 4762 w 109767"/>
                  <a:gd name="connsiteY0" fmla="*/ 10722 h 98201"/>
                  <a:gd name="connsiteX1" fmla="*/ 54771 w 109767"/>
                  <a:gd name="connsiteY1" fmla="*/ 5639 h 98201"/>
                  <a:gd name="connsiteX2" fmla="*/ 109538 w 109767"/>
                  <a:gd name="connsiteY2" fmla="*/ 0 h 98201"/>
                  <a:gd name="connsiteX3" fmla="*/ 109538 w 109767"/>
                  <a:gd name="connsiteY3" fmla="*/ 96822 h 98201"/>
                  <a:gd name="connsiteX4" fmla="*/ 0 w 109767"/>
                  <a:gd name="connsiteY4" fmla="*/ 98201 h 98201"/>
                  <a:gd name="connsiteX5" fmla="*/ 4762 w 109767"/>
                  <a:gd name="connsiteY5" fmla="*/ 10722 h 98201"/>
                  <a:gd name="connsiteX0" fmla="*/ 4762 w 109767"/>
                  <a:gd name="connsiteY0" fmla="*/ 10722 h 98201"/>
                  <a:gd name="connsiteX1" fmla="*/ 57152 w 109767"/>
                  <a:gd name="connsiteY1" fmla="*/ 19740 h 98201"/>
                  <a:gd name="connsiteX2" fmla="*/ 109538 w 109767"/>
                  <a:gd name="connsiteY2" fmla="*/ 0 h 98201"/>
                  <a:gd name="connsiteX3" fmla="*/ 109538 w 109767"/>
                  <a:gd name="connsiteY3" fmla="*/ 96822 h 98201"/>
                  <a:gd name="connsiteX4" fmla="*/ 0 w 109767"/>
                  <a:gd name="connsiteY4" fmla="*/ 98201 h 98201"/>
                  <a:gd name="connsiteX5" fmla="*/ 4762 w 109767"/>
                  <a:gd name="connsiteY5" fmla="*/ 10722 h 98201"/>
                  <a:gd name="connsiteX0" fmla="*/ 4762 w 109643"/>
                  <a:gd name="connsiteY0" fmla="*/ 6962 h 94441"/>
                  <a:gd name="connsiteX1" fmla="*/ 57152 w 109643"/>
                  <a:gd name="connsiteY1" fmla="*/ 15980 h 94441"/>
                  <a:gd name="connsiteX2" fmla="*/ 107157 w 109643"/>
                  <a:gd name="connsiteY2" fmla="*/ 0 h 94441"/>
                  <a:gd name="connsiteX3" fmla="*/ 109538 w 109643"/>
                  <a:gd name="connsiteY3" fmla="*/ 93062 h 94441"/>
                  <a:gd name="connsiteX4" fmla="*/ 0 w 109643"/>
                  <a:gd name="connsiteY4" fmla="*/ 94441 h 94441"/>
                  <a:gd name="connsiteX5" fmla="*/ 4762 w 109643"/>
                  <a:gd name="connsiteY5" fmla="*/ 6962 h 94441"/>
                  <a:gd name="connsiteX0" fmla="*/ 230 w 105111"/>
                  <a:gd name="connsiteY0" fmla="*/ 6962 h 96321"/>
                  <a:gd name="connsiteX1" fmla="*/ 52620 w 105111"/>
                  <a:gd name="connsiteY1" fmla="*/ 15980 h 96321"/>
                  <a:gd name="connsiteX2" fmla="*/ 102625 w 105111"/>
                  <a:gd name="connsiteY2" fmla="*/ 0 h 96321"/>
                  <a:gd name="connsiteX3" fmla="*/ 105006 w 105111"/>
                  <a:gd name="connsiteY3" fmla="*/ 93062 h 96321"/>
                  <a:gd name="connsiteX4" fmla="*/ 231 w 105111"/>
                  <a:gd name="connsiteY4" fmla="*/ 96321 h 96321"/>
                  <a:gd name="connsiteX5" fmla="*/ 230 w 105111"/>
                  <a:gd name="connsiteY5" fmla="*/ 6962 h 96321"/>
                  <a:gd name="connsiteX0" fmla="*/ 230 w 105111"/>
                  <a:gd name="connsiteY0" fmla="*/ 6962 h 96321"/>
                  <a:gd name="connsiteX1" fmla="*/ 52620 w 105111"/>
                  <a:gd name="connsiteY1" fmla="*/ 15980 h 96321"/>
                  <a:gd name="connsiteX2" fmla="*/ 102625 w 105111"/>
                  <a:gd name="connsiteY2" fmla="*/ 0 h 96321"/>
                  <a:gd name="connsiteX3" fmla="*/ 105006 w 105111"/>
                  <a:gd name="connsiteY3" fmla="*/ 93062 h 96321"/>
                  <a:gd name="connsiteX4" fmla="*/ 231 w 105111"/>
                  <a:gd name="connsiteY4" fmla="*/ 96321 h 96321"/>
                  <a:gd name="connsiteX5" fmla="*/ 230 w 105111"/>
                  <a:gd name="connsiteY5" fmla="*/ 6962 h 96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111" h="96321">
                    <a:moveTo>
                      <a:pt x="230" y="6962"/>
                    </a:moveTo>
                    <a:lnTo>
                      <a:pt x="52620" y="15980"/>
                    </a:lnTo>
                    <a:lnTo>
                      <a:pt x="102625" y="0"/>
                    </a:lnTo>
                    <a:cubicBezTo>
                      <a:pt x="101831" y="52954"/>
                      <a:pt x="105800" y="40108"/>
                      <a:pt x="105006" y="93062"/>
                    </a:cubicBezTo>
                    <a:lnTo>
                      <a:pt x="231" y="96321"/>
                    </a:lnTo>
                    <a:cubicBezTo>
                      <a:pt x="1025" y="57427"/>
                      <a:pt x="-564" y="45857"/>
                      <a:pt x="230" y="696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0" name="Freeform 179"/>
              <p:cNvSpPr/>
              <p:nvPr/>
            </p:nvSpPr>
            <p:spPr>
              <a:xfrm>
                <a:off x="1218969" y="2507460"/>
                <a:ext cx="112150" cy="339248"/>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229 w 109997"/>
                  <a:gd name="connsiteY0" fmla="*/ 0 h 104399"/>
                  <a:gd name="connsiteX1" fmla="*/ 109768 w 109997"/>
                  <a:gd name="connsiteY1" fmla="*/ 6198 h 104399"/>
                  <a:gd name="connsiteX2" fmla="*/ 109768 w 109997"/>
                  <a:gd name="connsiteY2" fmla="*/ 103020 h 104399"/>
                  <a:gd name="connsiteX3" fmla="*/ 230 w 109997"/>
                  <a:gd name="connsiteY3" fmla="*/ 104399 h 104399"/>
                  <a:gd name="connsiteX4" fmla="*/ 229 w 109997"/>
                  <a:gd name="connsiteY4" fmla="*/ 0 h 104399"/>
                  <a:gd name="connsiteX0" fmla="*/ 229 w 112150"/>
                  <a:gd name="connsiteY0" fmla="*/ 29522 h 133921"/>
                  <a:gd name="connsiteX1" fmla="*/ 112150 w 112150"/>
                  <a:gd name="connsiteY1" fmla="*/ 0 h 133921"/>
                  <a:gd name="connsiteX2" fmla="*/ 109768 w 112150"/>
                  <a:gd name="connsiteY2" fmla="*/ 132542 h 133921"/>
                  <a:gd name="connsiteX3" fmla="*/ 230 w 112150"/>
                  <a:gd name="connsiteY3" fmla="*/ 133921 h 133921"/>
                  <a:gd name="connsiteX4" fmla="*/ 229 w 112150"/>
                  <a:gd name="connsiteY4" fmla="*/ 29522 h 1339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150" h="133921">
                    <a:moveTo>
                      <a:pt x="229" y="29522"/>
                    </a:moveTo>
                    <a:lnTo>
                      <a:pt x="112150" y="0"/>
                    </a:lnTo>
                    <a:cubicBezTo>
                      <a:pt x="111356" y="52954"/>
                      <a:pt x="110562" y="79588"/>
                      <a:pt x="109768" y="132542"/>
                    </a:cubicBezTo>
                    <a:lnTo>
                      <a:pt x="230" y="133921"/>
                    </a:lnTo>
                    <a:cubicBezTo>
                      <a:pt x="1024" y="95027"/>
                      <a:pt x="-565" y="68417"/>
                      <a:pt x="229" y="2952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1" name="Freeform 180"/>
              <p:cNvSpPr/>
              <p:nvPr/>
            </p:nvSpPr>
            <p:spPr>
              <a:xfrm>
                <a:off x="1350167" y="2428877"/>
                <a:ext cx="102623" cy="418307"/>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2381 w 109767"/>
                  <a:gd name="connsiteY0" fmla="*/ 0 h 135419"/>
                  <a:gd name="connsiteX1" fmla="*/ 109538 w 109767"/>
                  <a:gd name="connsiteY1" fmla="*/ 37218 h 135419"/>
                  <a:gd name="connsiteX2" fmla="*/ 109538 w 109767"/>
                  <a:gd name="connsiteY2" fmla="*/ 134040 h 135419"/>
                  <a:gd name="connsiteX3" fmla="*/ 0 w 109767"/>
                  <a:gd name="connsiteY3" fmla="*/ 135419 h 135419"/>
                  <a:gd name="connsiteX4" fmla="*/ 2381 w 109767"/>
                  <a:gd name="connsiteY4" fmla="*/ 0 h 135419"/>
                  <a:gd name="connsiteX0" fmla="*/ 2381 w 109589"/>
                  <a:gd name="connsiteY0" fmla="*/ 27644 h 163063"/>
                  <a:gd name="connsiteX1" fmla="*/ 102394 w 109589"/>
                  <a:gd name="connsiteY1" fmla="*/ 0 h 163063"/>
                  <a:gd name="connsiteX2" fmla="*/ 109538 w 109589"/>
                  <a:gd name="connsiteY2" fmla="*/ 161684 h 163063"/>
                  <a:gd name="connsiteX3" fmla="*/ 0 w 109589"/>
                  <a:gd name="connsiteY3" fmla="*/ 163063 h 163063"/>
                  <a:gd name="connsiteX4" fmla="*/ 2381 w 109589"/>
                  <a:gd name="connsiteY4" fmla="*/ 27644 h 163063"/>
                  <a:gd name="connsiteX0" fmla="*/ 2381 w 109589"/>
                  <a:gd name="connsiteY0" fmla="*/ 27644 h 164191"/>
                  <a:gd name="connsiteX1" fmla="*/ 102394 w 109589"/>
                  <a:gd name="connsiteY1" fmla="*/ 0 h 164191"/>
                  <a:gd name="connsiteX2" fmla="*/ 109538 w 109589"/>
                  <a:gd name="connsiteY2" fmla="*/ 164191 h 164191"/>
                  <a:gd name="connsiteX3" fmla="*/ 0 w 109589"/>
                  <a:gd name="connsiteY3" fmla="*/ 163063 h 164191"/>
                  <a:gd name="connsiteX4" fmla="*/ 2381 w 109589"/>
                  <a:gd name="connsiteY4" fmla="*/ 27644 h 164191"/>
                  <a:gd name="connsiteX0" fmla="*/ 2381 w 102623"/>
                  <a:gd name="connsiteY0" fmla="*/ 27644 h 165131"/>
                  <a:gd name="connsiteX1" fmla="*/ 102394 w 102623"/>
                  <a:gd name="connsiteY1" fmla="*/ 0 h 165131"/>
                  <a:gd name="connsiteX2" fmla="*/ 102394 w 102623"/>
                  <a:gd name="connsiteY2" fmla="*/ 165131 h 165131"/>
                  <a:gd name="connsiteX3" fmla="*/ 0 w 102623"/>
                  <a:gd name="connsiteY3" fmla="*/ 163063 h 165131"/>
                  <a:gd name="connsiteX4" fmla="*/ 2381 w 102623"/>
                  <a:gd name="connsiteY4" fmla="*/ 27644 h 165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623" h="165131">
                    <a:moveTo>
                      <a:pt x="2381" y="27644"/>
                    </a:moveTo>
                    <a:lnTo>
                      <a:pt x="102394" y="0"/>
                    </a:lnTo>
                    <a:cubicBezTo>
                      <a:pt x="101600" y="52954"/>
                      <a:pt x="103188" y="112177"/>
                      <a:pt x="102394" y="165131"/>
                    </a:cubicBezTo>
                    <a:lnTo>
                      <a:pt x="0" y="163063"/>
                    </a:lnTo>
                    <a:cubicBezTo>
                      <a:pt x="794" y="124169"/>
                      <a:pt x="1587" y="66539"/>
                      <a:pt x="2381" y="2764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grpSp>
        <p:nvGrpSpPr>
          <p:cNvPr id="271" name="Group 270"/>
          <p:cNvGrpSpPr/>
          <p:nvPr/>
        </p:nvGrpSpPr>
        <p:grpSpPr>
          <a:xfrm>
            <a:off x="7283060" y="1740370"/>
            <a:ext cx="3690062" cy="971507"/>
            <a:chOff x="639946" y="1200192"/>
            <a:chExt cx="3011122" cy="971507"/>
          </a:xfrm>
        </p:grpSpPr>
        <p:sp>
          <p:nvSpPr>
            <p:cNvPr id="272" name="Rounded Rectangle 271"/>
            <p:cNvSpPr/>
            <p:nvPr/>
          </p:nvSpPr>
          <p:spPr>
            <a:xfrm>
              <a:off x="720724" y="1221920"/>
              <a:ext cx="2593026" cy="949779"/>
            </a:xfrm>
            <a:prstGeom prst="roundRect">
              <a:avLst/>
            </a:prstGeom>
            <a:solidFill>
              <a:srgbClr val="DCD6AC"/>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73" name="TextBox 272"/>
            <p:cNvSpPr txBox="1"/>
            <p:nvPr/>
          </p:nvSpPr>
          <p:spPr>
            <a:xfrm>
              <a:off x="639946" y="1200192"/>
              <a:ext cx="2765244" cy="338554"/>
            </a:xfrm>
            <a:prstGeom prst="rect">
              <a:avLst/>
            </a:prstGeom>
            <a:noFill/>
          </p:spPr>
          <p:txBody>
            <a:bodyPr wrap="square" rtlCol="0">
              <a:spAutoFit/>
            </a:bodyPr>
            <a:lstStyle/>
            <a:p>
              <a:pPr algn="ctr"/>
              <a:r>
                <a:rPr lang="en-US" sz="1600" b="1" dirty="0">
                  <a:solidFill>
                    <a:prstClr val="black"/>
                  </a:solidFill>
                  <a:latin typeface="Arial Narrow" panose="020B0606020202030204" pitchFamily="34" charset="0"/>
                </a:rPr>
                <a:t>Black River at Acme</a:t>
              </a:r>
            </a:p>
          </p:txBody>
        </p:sp>
        <p:sp>
          <p:nvSpPr>
            <p:cNvPr id="274" name="TextBox 273"/>
            <p:cNvSpPr txBox="1"/>
            <p:nvPr/>
          </p:nvSpPr>
          <p:spPr>
            <a:xfrm>
              <a:off x="957619" y="1428482"/>
              <a:ext cx="1369163" cy="276999"/>
            </a:xfrm>
            <a:prstGeom prst="rect">
              <a:avLst/>
            </a:prstGeom>
            <a:noFill/>
          </p:spPr>
          <p:txBody>
            <a:bodyPr wrap="square" rtlCol="0">
              <a:spAutoFit/>
            </a:bodyPr>
            <a:lstStyle/>
            <a:p>
              <a:r>
                <a:rPr lang="en-US" sz="1200" b="1" dirty="0">
                  <a:solidFill>
                    <a:prstClr val="black"/>
                  </a:solidFill>
                  <a:latin typeface="Arial Narrow" panose="020B0606020202030204" pitchFamily="34" charset="0"/>
                </a:rPr>
                <a:t>Current: 40.4’ Estimated</a:t>
              </a:r>
              <a:endParaRPr lang="en-US" sz="1200" b="1" dirty="0">
                <a:solidFill>
                  <a:srgbClr val="C00000"/>
                </a:solidFill>
                <a:latin typeface="Arial Narrow" panose="020B0606020202030204" pitchFamily="34" charset="0"/>
              </a:endParaRPr>
            </a:p>
          </p:txBody>
        </p:sp>
        <p:sp>
          <p:nvSpPr>
            <p:cNvPr id="275" name="TextBox 274"/>
            <p:cNvSpPr txBox="1"/>
            <p:nvPr/>
          </p:nvSpPr>
          <p:spPr>
            <a:xfrm>
              <a:off x="777240" y="1685449"/>
              <a:ext cx="762000" cy="276999"/>
            </a:xfrm>
            <a:prstGeom prst="rect">
              <a:avLst/>
            </a:prstGeom>
            <a:noFill/>
          </p:spPr>
          <p:txBody>
            <a:bodyPr wrap="square" rtlCol="0">
              <a:spAutoFit/>
            </a:bodyPr>
            <a:lstStyle/>
            <a:p>
              <a:r>
                <a:rPr lang="en-US" sz="1200" b="1" dirty="0">
                  <a:solidFill>
                    <a:prstClr val="black"/>
                  </a:solidFill>
                  <a:latin typeface="Arial Narrow" panose="020B0606020202030204" pitchFamily="34" charset="0"/>
                </a:rPr>
                <a:t>Forecast: </a:t>
              </a:r>
            </a:p>
          </p:txBody>
        </p:sp>
        <p:sp>
          <p:nvSpPr>
            <p:cNvPr id="276" name="TextBox 275"/>
            <p:cNvSpPr txBox="1"/>
            <p:nvPr/>
          </p:nvSpPr>
          <p:spPr>
            <a:xfrm>
              <a:off x="1798320" y="1685924"/>
              <a:ext cx="1852748" cy="276999"/>
            </a:xfrm>
            <a:prstGeom prst="rect">
              <a:avLst/>
            </a:prstGeom>
            <a:noFill/>
          </p:spPr>
          <p:txBody>
            <a:bodyPr wrap="square" rtlCol="0">
              <a:spAutoFit/>
            </a:bodyPr>
            <a:lstStyle/>
            <a:p>
              <a:endParaRPr lang="en-US" sz="12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nvGrpSpPr>
            <p:cNvPr id="277" name="Group 276"/>
            <p:cNvGrpSpPr/>
            <p:nvPr/>
          </p:nvGrpSpPr>
          <p:grpSpPr>
            <a:xfrm>
              <a:off x="1355407" y="1808322"/>
              <a:ext cx="537687" cy="339267"/>
              <a:chOff x="1355407" y="1754982"/>
              <a:chExt cx="537687" cy="339267"/>
            </a:xfrm>
          </p:grpSpPr>
          <p:grpSp>
            <p:nvGrpSpPr>
              <p:cNvPr id="278" name="Group 277"/>
              <p:cNvGrpSpPr/>
              <p:nvPr/>
            </p:nvGrpSpPr>
            <p:grpSpPr>
              <a:xfrm>
                <a:off x="1459041" y="1754982"/>
                <a:ext cx="322134" cy="163354"/>
                <a:chOff x="671512" y="2358879"/>
                <a:chExt cx="1082232" cy="500865"/>
              </a:xfrm>
              <a:solidFill>
                <a:srgbClr val="00CC00"/>
              </a:solidFill>
            </p:grpSpPr>
            <p:grpSp>
              <p:nvGrpSpPr>
                <p:cNvPr id="280" name="Group 279"/>
                <p:cNvGrpSpPr/>
                <p:nvPr/>
              </p:nvGrpSpPr>
              <p:grpSpPr>
                <a:xfrm>
                  <a:off x="693661" y="2359369"/>
                  <a:ext cx="1060083" cy="339721"/>
                  <a:chOff x="693661" y="2359369"/>
                  <a:chExt cx="1060083" cy="339721"/>
                </a:xfrm>
                <a:grpFill/>
              </p:grpSpPr>
              <p:sp>
                <p:nvSpPr>
                  <p:cNvPr id="288" name="Right Arrow 287"/>
                  <p:cNvSpPr/>
                  <p:nvPr/>
                </p:nvSpPr>
                <p:spPr>
                  <a:xfrm rot="2195573">
                    <a:off x="1214902" y="2388847"/>
                    <a:ext cx="538842" cy="310243"/>
                  </a:xfrm>
                  <a:prstGeom prst="rightArrow">
                    <a:avLst>
                      <a:gd name="adj1" fmla="val 35988"/>
                      <a:gd name="adj2"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289" name="Rectangle 288"/>
                  <p:cNvSpPr/>
                  <p:nvPr/>
                </p:nvSpPr>
                <p:spPr>
                  <a:xfrm rot="19621840">
                    <a:off x="1065832" y="2415380"/>
                    <a:ext cx="295275" cy="1079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293" name="Rectangle 292"/>
                  <p:cNvSpPr/>
                  <p:nvPr/>
                </p:nvSpPr>
                <p:spPr>
                  <a:xfrm rot="1996251">
                    <a:off x="693661" y="2359369"/>
                    <a:ext cx="501013" cy="1079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grpSp>
            <p:sp>
              <p:nvSpPr>
                <p:cNvPr id="281" name="Freeform 280"/>
                <p:cNvSpPr/>
                <p:nvPr/>
              </p:nvSpPr>
              <p:spPr>
                <a:xfrm>
                  <a:off x="671512" y="2358879"/>
                  <a:ext cx="114300" cy="497986"/>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4529"/>
                    <a:gd name="connsiteY0" fmla="*/ 83344 h 197644"/>
                    <a:gd name="connsiteX1" fmla="*/ 114529 w 114529"/>
                    <a:gd name="connsiteY1" fmla="*/ 0 h 197644"/>
                    <a:gd name="connsiteX2" fmla="*/ 114529 w 114529"/>
                    <a:gd name="connsiteY2" fmla="*/ 197644 h 197644"/>
                    <a:gd name="connsiteX3" fmla="*/ 229 w 114529"/>
                    <a:gd name="connsiteY3" fmla="*/ 195263 h 197644"/>
                    <a:gd name="connsiteX4" fmla="*/ 229 w 114529"/>
                    <a:gd name="connsiteY4" fmla="*/ 83344 h 197644"/>
                    <a:gd name="connsiteX0" fmla="*/ 7144 w 114300"/>
                    <a:gd name="connsiteY0" fmla="*/ 85726 h 197644"/>
                    <a:gd name="connsiteX1" fmla="*/ 114300 w 114300"/>
                    <a:gd name="connsiteY1" fmla="*/ 0 h 197644"/>
                    <a:gd name="connsiteX2" fmla="*/ 114300 w 114300"/>
                    <a:gd name="connsiteY2" fmla="*/ 197644 h 197644"/>
                    <a:gd name="connsiteX3" fmla="*/ 0 w 114300"/>
                    <a:gd name="connsiteY3" fmla="*/ 195263 h 197644"/>
                    <a:gd name="connsiteX4" fmla="*/ 7144 w 114300"/>
                    <a:gd name="connsiteY4" fmla="*/ 85726 h 197644"/>
                    <a:gd name="connsiteX0" fmla="*/ 229 w 114529"/>
                    <a:gd name="connsiteY0" fmla="*/ 85726 h 197644"/>
                    <a:gd name="connsiteX1" fmla="*/ 114529 w 114529"/>
                    <a:gd name="connsiteY1" fmla="*/ 0 h 197644"/>
                    <a:gd name="connsiteX2" fmla="*/ 114529 w 114529"/>
                    <a:gd name="connsiteY2" fmla="*/ 197644 h 197644"/>
                    <a:gd name="connsiteX3" fmla="*/ 229 w 114529"/>
                    <a:gd name="connsiteY3" fmla="*/ 195263 h 197644"/>
                    <a:gd name="connsiteX4" fmla="*/ 229 w 114529"/>
                    <a:gd name="connsiteY4" fmla="*/ 85726 h 197644"/>
                    <a:gd name="connsiteX0" fmla="*/ 7500 w 114300"/>
                    <a:gd name="connsiteY0" fmla="*/ 0 h 227818"/>
                    <a:gd name="connsiteX1" fmla="*/ 114300 w 114300"/>
                    <a:gd name="connsiteY1" fmla="*/ 30174 h 227818"/>
                    <a:gd name="connsiteX2" fmla="*/ 114300 w 114300"/>
                    <a:gd name="connsiteY2" fmla="*/ 227818 h 227818"/>
                    <a:gd name="connsiteX3" fmla="*/ 0 w 114300"/>
                    <a:gd name="connsiteY3" fmla="*/ 225437 h 227818"/>
                    <a:gd name="connsiteX4" fmla="*/ 7500 w 114300"/>
                    <a:gd name="connsiteY4" fmla="*/ 0 h 227818"/>
                    <a:gd name="connsiteX0" fmla="*/ 7500 w 114300"/>
                    <a:gd name="connsiteY0" fmla="*/ 0 h 225437"/>
                    <a:gd name="connsiteX1" fmla="*/ 114300 w 114300"/>
                    <a:gd name="connsiteY1" fmla="*/ 30174 h 225437"/>
                    <a:gd name="connsiteX2" fmla="*/ 111800 w 114300"/>
                    <a:gd name="connsiteY2" fmla="*/ 224584 h 225437"/>
                    <a:gd name="connsiteX3" fmla="*/ 0 w 114300"/>
                    <a:gd name="connsiteY3" fmla="*/ 225437 h 225437"/>
                    <a:gd name="connsiteX4" fmla="*/ 7500 w 114300"/>
                    <a:gd name="connsiteY4" fmla="*/ 0 h 2254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225437">
                      <a:moveTo>
                        <a:pt x="7500" y="0"/>
                      </a:moveTo>
                      <a:lnTo>
                        <a:pt x="114300" y="30174"/>
                      </a:lnTo>
                      <a:cubicBezTo>
                        <a:pt x="113467" y="94977"/>
                        <a:pt x="112633" y="159781"/>
                        <a:pt x="111800" y="224584"/>
                      </a:cubicBezTo>
                      <a:lnTo>
                        <a:pt x="0" y="225437"/>
                      </a:lnTo>
                      <a:cubicBezTo>
                        <a:pt x="794" y="186543"/>
                        <a:pt x="6706" y="38895"/>
                        <a:pt x="7500"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282" name="Freeform 281"/>
                <p:cNvSpPr/>
                <p:nvPr/>
              </p:nvSpPr>
              <p:spPr>
                <a:xfrm>
                  <a:off x="809500" y="2439913"/>
                  <a:ext cx="114640" cy="412823"/>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105 w 119168"/>
                    <a:gd name="connsiteY0" fmla="*/ 44563 h 158863"/>
                    <a:gd name="connsiteX1" fmla="*/ 119168 w 119168"/>
                    <a:gd name="connsiteY1" fmla="*/ 0 h 158863"/>
                    <a:gd name="connsiteX2" fmla="*/ 116787 w 119168"/>
                    <a:gd name="connsiteY2" fmla="*/ 158863 h 158863"/>
                    <a:gd name="connsiteX3" fmla="*/ 2487 w 119168"/>
                    <a:gd name="connsiteY3" fmla="*/ 156482 h 158863"/>
                    <a:gd name="connsiteX4" fmla="*/ 105 w 119168"/>
                    <a:gd name="connsiteY4" fmla="*/ 44563 h 158863"/>
                    <a:gd name="connsiteX0" fmla="*/ 105 w 119168"/>
                    <a:gd name="connsiteY0" fmla="*/ 47233 h 161533"/>
                    <a:gd name="connsiteX1" fmla="*/ 119168 w 119168"/>
                    <a:gd name="connsiteY1" fmla="*/ 0 h 161533"/>
                    <a:gd name="connsiteX2" fmla="*/ 116787 w 119168"/>
                    <a:gd name="connsiteY2" fmla="*/ 161533 h 161533"/>
                    <a:gd name="connsiteX3" fmla="*/ 2487 w 119168"/>
                    <a:gd name="connsiteY3" fmla="*/ 159152 h 161533"/>
                    <a:gd name="connsiteX4" fmla="*/ 105 w 119168"/>
                    <a:gd name="connsiteY4" fmla="*/ 47233 h 161533"/>
                    <a:gd name="connsiteX0" fmla="*/ 105 w 119168"/>
                    <a:gd name="connsiteY0" fmla="*/ 52573 h 166873"/>
                    <a:gd name="connsiteX1" fmla="*/ 119168 w 119168"/>
                    <a:gd name="connsiteY1" fmla="*/ 0 h 166873"/>
                    <a:gd name="connsiteX2" fmla="*/ 116787 w 119168"/>
                    <a:gd name="connsiteY2" fmla="*/ 166873 h 166873"/>
                    <a:gd name="connsiteX3" fmla="*/ 2487 w 119168"/>
                    <a:gd name="connsiteY3" fmla="*/ 164492 h 166873"/>
                    <a:gd name="connsiteX4" fmla="*/ 105 w 119168"/>
                    <a:gd name="connsiteY4" fmla="*/ 52573 h 166873"/>
                    <a:gd name="connsiteX0" fmla="*/ 105 w 119168"/>
                    <a:gd name="connsiteY0" fmla="*/ 52573 h 164492"/>
                    <a:gd name="connsiteX1" fmla="*/ 119168 w 119168"/>
                    <a:gd name="connsiteY1" fmla="*/ 0 h 164492"/>
                    <a:gd name="connsiteX2" fmla="*/ 114406 w 119168"/>
                    <a:gd name="connsiteY2" fmla="*/ 162868 h 164492"/>
                    <a:gd name="connsiteX3" fmla="*/ 2487 w 119168"/>
                    <a:gd name="connsiteY3" fmla="*/ 164492 h 164492"/>
                    <a:gd name="connsiteX4" fmla="*/ 105 w 119168"/>
                    <a:gd name="connsiteY4" fmla="*/ 52573 h 164492"/>
                    <a:gd name="connsiteX0" fmla="*/ 105 w 119168"/>
                    <a:gd name="connsiteY0" fmla="*/ 52573 h 168208"/>
                    <a:gd name="connsiteX1" fmla="*/ 119168 w 119168"/>
                    <a:gd name="connsiteY1" fmla="*/ 0 h 168208"/>
                    <a:gd name="connsiteX2" fmla="*/ 116787 w 119168"/>
                    <a:gd name="connsiteY2" fmla="*/ 168208 h 168208"/>
                    <a:gd name="connsiteX3" fmla="*/ 2487 w 119168"/>
                    <a:gd name="connsiteY3" fmla="*/ 164492 h 168208"/>
                    <a:gd name="connsiteX4" fmla="*/ 105 w 119168"/>
                    <a:gd name="connsiteY4" fmla="*/ 52573 h 168208"/>
                    <a:gd name="connsiteX0" fmla="*/ 105 w 119168"/>
                    <a:gd name="connsiteY0" fmla="*/ 52573 h 171167"/>
                    <a:gd name="connsiteX1" fmla="*/ 119168 w 119168"/>
                    <a:gd name="connsiteY1" fmla="*/ 0 h 171167"/>
                    <a:gd name="connsiteX2" fmla="*/ 116787 w 119168"/>
                    <a:gd name="connsiteY2" fmla="*/ 168208 h 171167"/>
                    <a:gd name="connsiteX3" fmla="*/ 2487 w 119168"/>
                    <a:gd name="connsiteY3" fmla="*/ 171167 h 171167"/>
                    <a:gd name="connsiteX4" fmla="*/ 105 w 119168"/>
                    <a:gd name="connsiteY4" fmla="*/ 52573 h 171167"/>
                    <a:gd name="connsiteX0" fmla="*/ 105 w 119168"/>
                    <a:gd name="connsiteY0" fmla="*/ 52573 h 168208"/>
                    <a:gd name="connsiteX1" fmla="*/ 119168 w 119168"/>
                    <a:gd name="connsiteY1" fmla="*/ 0 h 168208"/>
                    <a:gd name="connsiteX2" fmla="*/ 116787 w 119168"/>
                    <a:gd name="connsiteY2" fmla="*/ 168208 h 168208"/>
                    <a:gd name="connsiteX3" fmla="*/ 2487 w 119168"/>
                    <a:gd name="connsiteY3" fmla="*/ 165827 h 168208"/>
                    <a:gd name="connsiteX4" fmla="*/ 105 w 119168"/>
                    <a:gd name="connsiteY4" fmla="*/ 52573 h 168208"/>
                    <a:gd name="connsiteX0" fmla="*/ 244 w 116806"/>
                    <a:gd name="connsiteY0" fmla="*/ 12035 h 168208"/>
                    <a:gd name="connsiteX1" fmla="*/ 116806 w 116806"/>
                    <a:gd name="connsiteY1" fmla="*/ 0 h 168208"/>
                    <a:gd name="connsiteX2" fmla="*/ 114425 w 116806"/>
                    <a:gd name="connsiteY2" fmla="*/ 168208 h 168208"/>
                    <a:gd name="connsiteX3" fmla="*/ 125 w 116806"/>
                    <a:gd name="connsiteY3" fmla="*/ 165827 h 168208"/>
                    <a:gd name="connsiteX4" fmla="*/ 244 w 116806"/>
                    <a:gd name="connsiteY4" fmla="*/ 12035 h 168208"/>
                    <a:gd name="connsiteX0" fmla="*/ 244 w 114641"/>
                    <a:gd name="connsiteY0" fmla="*/ 0 h 156173"/>
                    <a:gd name="connsiteX1" fmla="*/ 114305 w 114641"/>
                    <a:gd name="connsiteY1" fmla="*/ 27602 h 156173"/>
                    <a:gd name="connsiteX2" fmla="*/ 114425 w 114641"/>
                    <a:gd name="connsiteY2" fmla="*/ 156173 h 156173"/>
                    <a:gd name="connsiteX3" fmla="*/ 125 w 114641"/>
                    <a:gd name="connsiteY3" fmla="*/ 153792 h 156173"/>
                    <a:gd name="connsiteX4" fmla="*/ 244 w 114641"/>
                    <a:gd name="connsiteY4" fmla="*/ 0 h 1561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641" h="156173">
                      <a:moveTo>
                        <a:pt x="244" y="0"/>
                      </a:moveTo>
                      <a:lnTo>
                        <a:pt x="114305" y="27602"/>
                      </a:lnTo>
                      <a:cubicBezTo>
                        <a:pt x="113511" y="80556"/>
                        <a:pt x="115219" y="103219"/>
                        <a:pt x="114425" y="156173"/>
                      </a:cubicBezTo>
                      <a:lnTo>
                        <a:pt x="125" y="153792"/>
                      </a:lnTo>
                      <a:cubicBezTo>
                        <a:pt x="919" y="114898"/>
                        <a:pt x="-550" y="38895"/>
                        <a:pt x="2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283" name="Freeform 282"/>
                <p:cNvSpPr/>
                <p:nvPr/>
              </p:nvSpPr>
              <p:spPr>
                <a:xfrm>
                  <a:off x="947736" y="2541450"/>
                  <a:ext cx="109767" cy="307639"/>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67" h="119439">
                      <a:moveTo>
                        <a:pt x="2381" y="0"/>
                      </a:moveTo>
                      <a:lnTo>
                        <a:pt x="109538" y="21238"/>
                      </a:lnTo>
                      <a:cubicBezTo>
                        <a:pt x="108744" y="74192"/>
                        <a:pt x="110332" y="65106"/>
                        <a:pt x="109538" y="118060"/>
                      </a:cubicBezTo>
                      <a:lnTo>
                        <a:pt x="0" y="119439"/>
                      </a:lnTo>
                      <a:cubicBezTo>
                        <a:pt x="794" y="80545"/>
                        <a:pt x="1587" y="38895"/>
                        <a:pt x="2381"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cxnSp>
              <p:nvCxnSpPr>
                <p:cNvPr id="284" name="Straight Connector 283"/>
                <p:cNvCxnSpPr>
                  <a:stCxn id="281" idx="3"/>
                </p:cNvCxnSpPr>
                <p:nvPr/>
              </p:nvCxnSpPr>
              <p:spPr>
                <a:xfrm flipV="1">
                  <a:off x="671512" y="2847838"/>
                  <a:ext cx="773225" cy="9027"/>
                </a:xfrm>
                <a:prstGeom prst="line">
                  <a:avLst/>
                </a:prstGeom>
                <a:grpFill/>
                <a:ln w="15875">
                  <a:solidFill>
                    <a:srgbClr val="00CC00"/>
                  </a:solidFill>
                </a:ln>
              </p:spPr>
              <p:style>
                <a:lnRef idx="1">
                  <a:schemeClr val="accent1"/>
                </a:lnRef>
                <a:fillRef idx="0">
                  <a:schemeClr val="accent1"/>
                </a:fillRef>
                <a:effectRef idx="0">
                  <a:schemeClr val="accent1"/>
                </a:effectRef>
                <a:fontRef idx="minor">
                  <a:schemeClr val="tx1"/>
                </a:fontRef>
              </p:style>
            </p:cxnSp>
            <p:sp>
              <p:nvSpPr>
                <p:cNvPr id="285" name="Freeform 284"/>
                <p:cNvSpPr/>
                <p:nvPr/>
              </p:nvSpPr>
              <p:spPr>
                <a:xfrm>
                  <a:off x="1085627" y="2600327"/>
                  <a:ext cx="107622" cy="251143"/>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4762 w 109767"/>
                    <a:gd name="connsiteY0" fmla="*/ 10722 h 98201"/>
                    <a:gd name="connsiteX1" fmla="*/ 109538 w 109767"/>
                    <a:gd name="connsiteY1" fmla="*/ 0 h 98201"/>
                    <a:gd name="connsiteX2" fmla="*/ 109538 w 109767"/>
                    <a:gd name="connsiteY2" fmla="*/ 96822 h 98201"/>
                    <a:gd name="connsiteX3" fmla="*/ 0 w 109767"/>
                    <a:gd name="connsiteY3" fmla="*/ 98201 h 98201"/>
                    <a:gd name="connsiteX4" fmla="*/ 4762 w 109767"/>
                    <a:gd name="connsiteY4" fmla="*/ 10722 h 98201"/>
                    <a:gd name="connsiteX0" fmla="*/ 4762 w 109767"/>
                    <a:gd name="connsiteY0" fmla="*/ 10722 h 98201"/>
                    <a:gd name="connsiteX1" fmla="*/ 54771 w 109767"/>
                    <a:gd name="connsiteY1" fmla="*/ 5639 h 98201"/>
                    <a:gd name="connsiteX2" fmla="*/ 109538 w 109767"/>
                    <a:gd name="connsiteY2" fmla="*/ 0 h 98201"/>
                    <a:gd name="connsiteX3" fmla="*/ 109538 w 109767"/>
                    <a:gd name="connsiteY3" fmla="*/ 96822 h 98201"/>
                    <a:gd name="connsiteX4" fmla="*/ 0 w 109767"/>
                    <a:gd name="connsiteY4" fmla="*/ 98201 h 98201"/>
                    <a:gd name="connsiteX5" fmla="*/ 4762 w 109767"/>
                    <a:gd name="connsiteY5" fmla="*/ 10722 h 98201"/>
                    <a:gd name="connsiteX0" fmla="*/ 4762 w 109767"/>
                    <a:gd name="connsiteY0" fmla="*/ 10722 h 98201"/>
                    <a:gd name="connsiteX1" fmla="*/ 57152 w 109767"/>
                    <a:gd name="connsiteY1" fmla="*/ 19740 h 98201"/>
                    <a:gd name="connsiteX2" fmla="*/ 109538 w 109767"/>
                    <a:gd name="connsiteY2" fmla="*/ 0 h 98201"/>
                    <a:gd name="connsiteX3" fmla="*/ 109538 w 109767"/>
                    <a:gd name="connsiteY3" fmla="*/ 96822 h 98201"/>
                    <a:gd name="connsiteX4" fmla="*/ 0 w 109767"/>
                    <a:gd name="connsiteY4" fmla="*/ 98201 h 98201"/>
                    <a:gd name="connsiteX5" fmla="*/ 4762 w 109767"/>
                    <a:gd name="connsiteY5" fmla="*/ 10722 h 98201"/>
                    <a:gd name="connsiteX0" fmla="*/ 4762 w 109643"/>
                    <a:gd name="connsiteY0" fmla="*/ 6962 h 94441"/>
                    <a:gd name="connsiteX1" fmla="*/ 57152 w 109643"/>
                    <a:gd name="connsiteY1" fmla="*/ 15980 h 94441"/>
                    <a:gd name="connsiteX2" fmla="*/ 107157 w 109643"/>
                    <a:gd name="connsiteY2" fmla="*/ 0 h 94441"/>
                    <a:gd name="connsiteX3" fmla="*/ 109538 w 109643"/>
                    <a:gd name="connsiteY3" fmla="*/ 93062 h 94441"/>
                    <a:gd name="connsiteX4" fmla="*/ 0 w 109643"/>
                    <a:gd name="connsiteY4" fmla="*/ 94441 h 94441"/>
                    <a:gd name="connsiteX5" fmla="*/ 4762 w 109643"/>
                    <a:gd name="connsiteY5" fmla="*/ 6962 h 94441"/>
                    <a:gd name="connsiteX0" fmla="*/ 230 w 105111"/>
                    <a:gd name="connsiteY0" fmla="*/ 6962 h 96321"/>
                    <a:gd name="connsiteX1" fmla="*/ 52620 w 105111"/>
                    <a:gd name="connsiteY1" fmla="*/ 15980 h 96321"/>
                    <a:gd name="connsiteX2" fmla="*/ 102625 w 105111"/>
                    <a:gd name="connsiteY2" fmla="*/ 0 h 96321"/>
                    <a:gd name="connsiteX3" fmla="*/ 105006 w 105111"/>
                    <a:gd name="connsiteY3" fmla="*/ 93062 h 96321"/>
                    <a:gd name="connsiteX4" fmla="*/ 231 w 105111"/>
                    <a:gd name="connsiteY4" fmla="*/ 96321 h 96321"/>
                    <a:gd name="connsiteX5" fmla="*/ 230 w 105111"/>
                    <a:gd name="connsiteY5" fmla="*/ 6962 h 96321"/>
                    <a:gd name="connsiteX0" fmla="*/ 230 w 105111"/>
                    <a:gd name="connsiteY0" fmla="*/ 6962 h 96321"/>
                    <a:gd name="connsiteX1" fmla="*/ 52620 w 105111"/>
                    <a:gd name="connsiteY1" fmla="*/ 15980 h 96321"/>
                    <a:gd name="connsiteX2" fmla="*/ 102625 w 105111"/>
                    <a:gd name="connsiteY2" fmla="*/ 0 h 96321"/>
                    <a:gd name="connsiteX3" fmla="*/ 105006 w 105111"/>
                    <a:gd name="connsiteY3" fmla="*/ 93062 h 96321"/>
                    <a:gd name="connsiteX4" fmla="*/ 231 w 105111"/>
                    <a:gd name="connsiteY4" fmla="*/ 96321 h 96321"/>
                    <a:gd name="connsiteX5" fmla="*/ 230 w 105111"/>
                    <a:gd name="connsiteY5" fmla="*/ 6962 h 96321"/>
                    <a:gd name="connsiteX0" fmla="*/ 230 w 105249"/>
                    <a:gd name="connsiteY0" fmla="*/ 9782 h 99141"/>
                    <a:gd name="connsiteX1" fmla="*/ 52620 w 105249"/>
                    <a:gd name="connsiteY1" fmla="*/ 18800 h 99141"/>
                    <a:gd name="connsiteX2" fmla="*/ 105125 w 105249"/>
                    <a:gd name="connsiteY2" fmla="*/ 0 h 99141"/>
                    <a:gd name="connsiteX3" fmla="*/ 105006 w 105249"/>
                    <a:gd name="connsiteY3" fmla="*/ 95882 h 99141"/>
                    <a:gd name="connsiteX4" fmla="*/ 231 w 105249"/>
                    <a:gd name="connsiteY4" fmla="*/ 99141 h 99141"/>
                    <a:gd name="connsiteX5" fmla="*/ 230 w 105249"/>
                    <a:gd name="connsiteY5" fmla="*/ 9782 h 99141"/>
                    <a:gd name="connsiteX0" fmla="*/ 230 w 105249"/>
                    <a:gd name="connsiteY0" fmla="*/ 9782 h 99141"/>
                    <a:gd name="connsiteX1" fmla="*/ 52620 w 105249"/>
                    <a:gd name="connsiteY1" fmla="*/ 15980 h 99141"/>
                    <a:gd name="connsiteX2" fmla="*/ 105125 w 105249"/>
                    <a:gd name="connsiteY2" fmla="*/ 0 h 99141"/>
                    <a:gd name="connsiteX3" fmla="*/ 105006 w 105249"/>
                    <a:gd name="connsiteY3" fmla="*/ 95882 h 99141"/>
                    <a:gd name="connsiteX4" fmla="*/ 231 w 105249"/>
                    <a:gd name="connsiteY4" fmla="*/ 99141 h 99141"/>
                    <a:gd name="connsiteX5" fmla="*/ 230 w 105249"/>
                    <a:gd name="connsiteY5" fmla="*/ 9782 h 99141"/>
                    <a:gd name="connsiteX0" fmla="*/ 102 w 107622"/>
                    <a:gd name="connsiteY0" fmla="*/ 6022 h 99141"/>
                    <a:gd name="connsiteX1" fmla="*/ 54993 w 107622"/>
                    <a:gd name="connsiteY1" fmla="*/ 15980 h 99141"/>
                    <a:gd name="connsiteX2" fmla="*/ 107498 w 107622"/>
                    <a:gd name="connsiteY2" fmla="*/ 0 h 99141"/>
                    <a:gd name="connsiteX3" fmla="*/ 107379 w 107622"/>
                    <a:gd name="connsiteY3" fmla="*/ 95882 h 99141"/>
                    <a:gd name="connsiteX4" fmla="*/ 2604 w 107622"/>
                    <a:gd name="connsiteY4" fmla="*/ 99141 h 99141"/>
                    <a:gd name="connsiteX5" fmla="*/ 102 w 107622"/>
                    <a:gd name="connsiteY5" fmla="*/ 6022 h 99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22" h="99141">
                      <a:moveTo>
                        <a:pt x="102" y="6022"/>
                      </a:moveTo>
                      <a:lnTo>
                        <a:pt x="54993" y="15980"/>
                      </a:lnTo>
                      <a:lnTo>
                        <a:pt x="107498" y="0"/>
                      </a:lnTo>
                      <a:cubicBezTo>
                        <a:pt x="106704" y="52954"/>
                        <a:pt x="108173" y="42928"/>
                        <a:pt x="107379" y="95882"/>
                      </a:cubicBezTo>
                      <a:lnTo>
                        <a:pt x="2604" y="99141"/>
                      </a:lnTo>
                      <a:cubicBezTo>
                        <a:pt x="3398" y="60247"/>
                        <a:pt x="-692" y="44917"/>
                        <a:pt x="102" y="602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286" name="Freeform 285"/>
                <p:cNvSpPr/>
                <p:nvPr/>
              </p:nvSpPr>
              <p:spPr>
                <a:xfrm>
                  <a:off x="1219200" y="2523985"/>
                  <a:ext cx="111920" cy="322721"/>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229 w 109997"/>
                    <a:gd name="connsiteY0" fmla="*/ 0 h 104399"/>
                    <a:gd name="connsiteX1" fmla="*/ 109768 w 109997"/>
                    <a:gd name="connsiteY1" fmla="*/ 6198 h 104399"/>
                    <a:gd name="connsiteX2" fmla="*/ 109768 w 109997"/>
                    <a:gd name="connsiteY2" fmla="*/ 103020 h 104399"/>
                    <a:gd name="connsiteX3" fmla="*/ 230 w 109997"/>
                    <a:gd name="connsiteY3" fmla="*/ 104399 h 104399"/>
                    <a:gd name="connsiteX4" fmla="*/ 229 w 109997"/>
                    <a:gd name="connsiteY4" fmla="*/ 0 h 104399"/>
                    <a:gd name="connsiteX0" fmla="*/ 229 w 112150"/>
                    <a:gd name="connsiteY0" fmla="*/ 29522 h 133921"/>
                    <a:gd name="connsiteX1" fmla="*/ 112150 w 112150"/>
                    <a:gd name="connsiteY1" fmla="*/ 0 h 133921"/>
                    <a:gd name="connsiteX2" fmla="*/ 109768 w 112150"/>
                    <a:gd name="connsiteY2" fmla="*/ 132542 h 133921"/>
                    <a:gd name="connsiteX3" fmla="*/ 230 w 112150"/>
                    <a:gd name="connsiteY3" fmla="*/ 133921 h 133921"/>
                    <a:gd name="connsiteX4" fmla="*/ 229 w 112150"/>
                    <a:gd name="connsiteY4" fmla="*/ 29522 h 133921"/>
                    <a:gd name="connsiteX0" fmla="*/ 229 w 112150"/>
                    <a:gd name="connsiteY0" fmla="*/ 18502 h 133921"/>
                    <a:gd name="connsiteX1" fmla="*/ 112150 w 112150"/>
                    <a:gd name="connsiteY1" fmla="*/ 0 h 133921"/>
                    <a:gd name="connsiteX2" fmla="*/ 109768 w 112150"/>
                    <a:gd name="connsiteY2" fmla="*/ 132542 h 133921"/>
                    <a:gd name="connsiteX3" fmla="*/ 230 w 112150"/>
                    <a:gd name="connsiteY3" fmla="*/ 133921 h 133921"/>
                    <a:gd name="connsiteX4" fmla="*/ 229 w 112150"/>
                    <a:gd name="connsiteY4" fmla="*/ 18502 h 133921"/>
                    <a:gd name="connsiteX0" fmla="*/ 229 w 112150"/>
                    <a:gd name="connsiteY0" fmla="*/ 22910 h 138329"/>
                    <a:gd name="connsiteX1" fmla="*/ 112150 w 112150"/>
                    <a:gd name="connsiteY1" fmla="*/ 0 h 138329"/>
                    <a:gd name="connsiteX2" fmla="*/ 109768 w 112150"/>
                    <a:gd name="connsiteY2" fmla="*/ 136950 h 138329"/>
                    <a:gd name="connsiteX3" fmla="*/ 230 w 112150"/>
                    <a:gd name="connsiteY3" fmla="*/ 138329 h 138329"/>
                    <a:gd name="connsiteX4" fmla="*/ 229 w 112150"/>
                    <a:gd name="connsiteY4" fmla="*/ 22910 h 138329"/>
                    <a:gd name="connsiteX0" fmla="*/ 229 w 112150"/>
                    <a:gd name="connsiteY0" fmla="*/ 22910 h 138329"/>
                    <a:gd name="connsiteX1" fmla="*/ 112150 w 112150"/>
                    <a:gd name="connsiteY1" fmla="*/ 0 h 138329"/>
                    <a:gd name="connsiteX2" fmla="*/ 109768 w 112150"/>
                    <a:gd name="connsiteY2" fmla="*/ 136950 h 138329"/>
                    <a:gd name="connsiteX3" fmla="*/ 230 w 112150"/>
                    <a:gd name="connsiteY3" fmla="*/ 138329 h 138329"/>
                    <a:gd name="connsiteX4" fmla="*/ 229 w 112150"/>
                    <a:gd name="connsiteY4" fmla="*/ 22910 h 138329"/>
                    <a:gd name="connsiteX0" fmla="*/ 229 w 112150"/>
                    <a:gd name="connsiteY0" fmla="*/ 22910 h 138329"/>
                    <a:gd name="connsiteX1" fmla="*/ 55763 w 112150"/>
                    <a:gd name="connsiteY1" fmla="*/ 9918 h 138329"/>
                    <a:gd name="connsiteX2" fmla="*/ 112150 w 112150"/>
                    <a:gd name="connsiteY2" fmla="*/ 0 h 138329"/>
                    <a:gd name="connsiteX3" fmla="*/ 109768 w 112150"/>
                    <a:gd name="connsiteY3" fmla="*/ 136950 h 138329"/>
                    <a:gd name="connsiteX4" fmla="*/ 230 w 112150"/>
                    <a:gd name="connsiteY4" fmla="*/ 138329 h 138329"/>
                    <a:gd name="connsiteX5" fmla="*/ 229 w 112150"/>
                    <a:gd name="connsiteY5" fmla="*/ 22910 h 138329"/>
                    <a:gd name="connsiteX0" fmla="*/ 229 w 112150"/>
                    <a:gd name="connsiteY0" fmla="*/ 33930 h 149349"/>
                    <a:gd name="connsiteX1" fmla="*/ 75763 w 112150"/>
                    <a:gd name="connsiteY1" fmla="*/ 0 h 149349"/>
                    <a:gd name="connsiteX2" fmla="*/ 112150 w 112150"/>
                    <a:gd name="connsiteY2" fmla="*/ 11020 h 149349"/>
                    <a:gd name="connsiteX3" fmla="*/ 109768 w 112150"/>
                    <a:gd name="connsiteY3" fmla="*/ 147970 h 149349"/>
                    <a:gd name="connsiteX4" fmla="*/ 230 w 112150"/>
                    <a:gd name="connsiteY4" fmla="*/ 149349 h 149349"/>
                    <a:gd name="connsiteX5" fmla="*/ 229 w 112150"/>
                    <a:gd name="connsiteY5" fmla="*/ 33930 h 149349"/>
                    <a:gd name="connsiteX0" fmla="*/ 229 w 112150"/>
                    <a:gd name="connsiteY0" fmla="*/ 33930 h 149349"/>
                    <a:gd name="connsiteX1" fmla="*/ 75763 w 112150"/>
                    <a:gd name="connsiteY1" fmla="*/ 0 h 149349"/>
                    <a:gd name="connsiteX2" fmla="*/ 112150 w 112150"/>
                    <a:gd name="connsiteY2" fmla="*/ 14326 h 149349"/>
                    <a:gd name="connsiteX3" fmla="*/ 109768 w 112150"/>
                    <a:gd name="connsiteY3" fmla="*/ 147970 h 149349"/>
                    <a:gd name="connsiteX4" fmla="*/ 230 w 112150"/>
                    <a:gd name="connsiteY4" fmla="*/ 149349 h 149349"/>
                    <a:gd name="connsiteX5" fmla="*/ 229 w 112150"/>
                    <a:gd name="connsiteY5" fmla="*/ 33930 h 149349"/>
                    <a:gd name="connsiteX0" fmla="*/ 2499 w 111920"/>
                    <a:gd name="connsiteY0" fmla="*/ 24012 h 149349"/>
                    <a:gd name="connsiteX1" fmla="*/ 75533 w 111920"/>
                    <a:gd name="connsiteY1" fmla="*/ 0 h 149349"/>
                    <a:gd name="connsiteX2" fmla="*/ 111920 w 111920"/>
                    <a:gd name="connsiteY2" fmla="*/ 14326 h 149349"/>
                    <a:gd name="connsiteX3" fmla="*/ 109538 w 111920"/>
                    <a:gd name="connsiteY3" fmla="*/ 147970 h 149349"/>
                    <a:gd name="connsiteX4" fmla="*/ 0 w 111920"/>
                    <a:gd name="connsiteY4" fmla="*/ 149349 h 149349"/>
                    <a:gd name="connsiteX5" fmla="*/ 2499 w 111920"/>
                    <a:gd name="connsiteY5" fmla="*/ 24012 h 149349"/>
                    <a:gd name="connsiteX0" fmla="*/ 2499 w 111920"/>
                    <a:gd name="connsiteY0" fmla="*/ 19604 h 149349"/>
                    <a:gd name="connsiteX1" fmla="*/ 75533 w 111920"/>
                    <a:gd name="connsiteY1" fmla="*/ 0 h 149349"/>
                    <a:gd name="connsiteX2" fmla="*/ 111920 w 111920"/>
                    <a:gd name="connsiteY2" fmla="*/ 14326 h 149349"/>
                    <a:gd name="connsiteX3" fmla="*/ 109538 w 111920"/>
                    <a:gd name="connsiteY3" fmla="*/ 147970 h 149349"/>
                    <a:gd name="connsiteX4" fmla="*/ 0 w 111920"/>
                    <a:gd name="connsiteY4" fmla="*/ 149349 h 149349"/>
                    <a:gd name="connsiteX5" fmla="*/ 2499 w 111920"/>
                    <a:gd name="connsiteY5" fmla="*/ 19604 h 149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1920" h="149349">
                      <a:moveTo>
                        <a:pt x="2499" y="19604"/>
                      </a:moveTo>
                      <a:lnTo>
                        <a:pt x="75533" y="0"/>
                      </a:lnTo>
                      <a:lnTo>
                        <a:pt x="111920" y="14326"/>
                      </a:lnTo>
                      <a:cubicBezTo>
                        <a:pt x="111126" y="67280"/>
                        <a:pt x="110332" y="95016"/>
                        <a:pt x="109538" y="147970"/>
                      </a:cubicBezTo>
                      <a:lnTo>
                        <a:pt x="0" y="149349"/>
                      </a:lnTo>
                      <a:cubicBezTo>
                        <a:pt x="794" y="110455"/>
                        <a:pt x="1705" y="58499"/>
                        <a:pt x="2499" y="196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287" name="Freeform 286"/>
                <p:cNvSpPr/>
                <p:nvPr/>
              </p:nvSpPr>
              <p:spPr>
                <a:xfrm>
                  <a:off x="1350168" y="2583809"/>
                  <a:ext cx="104894" cy="275935"/>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2381 w 109767"/>
                    <a:gd name="connsiteY0" fmla="*/ 0 h 135419"/>
                    <a:gd name="connsiteX1" fmla="*/ 109538 w 109767"/>
                    <a:gd name="connsiteY1" fmla="*/ 37218 h 135419"/>
                    <a:gd name="connsiteX2" fmla="*/ 109538 w 109767"/>
                    <a:gd name="connsiteY2" fmla="*/ 134040 h 135419"/>
                    <a:gd name="connsiteX3" fmla="*/ 0 w 109767"/>
                    <a:gd name="connsiteY3" fmla="*/ 135419 h 135419"/>
                    <a:gd name="connsiteX4" fmla="*/ 2381 w 109767"/>
                    <a:gd name="connsiteY4" fmla="*/ 0 h 135419"/>
                    <a:gd name="connsiteX0" fmla="*/ 2381 w 109589"/>
                    <a:gd name="connsiteY0" fmla="*/ 27644 h 163063"/>
                    <a:gd name="connsiteX1" fmla="*/ 102394 w 109589"/>
                    <a:gd name="connsiteY1" fmla="*/ 0 h 163063"/>
                    <a:gd name="connsiteX2" fmla="*/ 109538 w 109589"/>
                    <a:gd name="connsiteY2" fmla="*/ 161684 h 163063"/>
                    <a:gd name="connsiteX3" fmla="*/ 0 w 109589"/>
                    <a:gd name="connsiteY3" fmla="*/ 163063 h 163063"/>
                    <a:gd name="connsiteX4" fmla="*/ 2381 w 109589"/>
                    <a:gd name="connsiteY4" fmla="*/ 27644 h 163063"/>
                    <a:gd name="connsiteX0" fmla="*/ 2381 w 109589"/>
                    <a:gd name="connsiteY0" fmla="*/ 27644 h 164191"/>
                    <a:gd name="connsiteX1" fmla="*/ 102394 w 109589"/>
                    <a:gd name="connsiteY1" fmla="*/ 0 h 164191"/>
                    <a:gd name="connsiteX2" fmla="*/ 109538 w 109589"/>
                    <a:gd name="connsiteY2" fmla="*/ 164191 h 164191"/>
                    <a:gd name="connsiteX3" fmla="*/ 0 w 109589"/>
                    <a:gd name="connsiteY3" fmla="*/ 163063 h 164191"/>
                    <a:gd name="connsiteX4" fmla="*/ 2381 w 109589"/>
                    <a:gd name="connsiteY4" fmla="*/ 27644 h 164191"/>
                    <a:gd name="connsiteX0" fmla="*/ 2381 w 102623"/>
                    <a:gd name="connsiteY0" fmla="*/ 27644 h 165131"/>
                    <a:gd name="connsiteX1" fmla="*/ 102394 w 102623"/>
                    <a:gd name="connsiteY1" fmla="*/ 0 h 165131"/>
                    <a:gd name="connsiteX2" fmla="*/ 102394 w 102623"/>
                    <a:gd name="connsiteY2" fmla="*/ 165131 h 165131"/>
                    <a:gd name="connsiteX3" fmla="*/ 0 w 102623"/>
                    <a:gd name="connsiteY3" fmla="*/ 163063 h 165131"/>
                    <a:gd name="connsiteX4" fmla="*/ 2381 w 102623"/>
                    <a:gd name="connsiteY4" fmla="*/ 27644 h 165131"/>
                    <a:gd name="connsiteX0" fmla="*/ 4881 w 102623"/>
                    <a:gd name="connsiteY0" fmla="*/ 0 h 239083"/>
                    <a:gd name="connsiteX1" fmla="*/ 102394 w 102623"/>
                    <a:gd name="connsiteY1" fmla="*/ 73952 h 239083"/>
                    <a:gd name="connsiteX2" fmla="*/ 102394 w 102623"/>
                    <a:gd name="connsiteY2" fmla="*/ 239083 h 239083"/>
                    <a:gd name="connsiteX3" fmla="*/ 0 w 102623"/>
                    <a:gd name="connsiteY3" fmla="*/ 237015 h 239083"/>
                    <a:gd name="connsiteX4" fmla="*/ 4881 w 102623"/>
                    <a:gd name="connsiteY4" fmla="*/ 0 h 239083"/>
                    <a:gd name="connsiteX0" fmla="*/ 4881 w 104894"/>
                    <a:gd name="connsiteY0" fmla="*/ 0 h 239083"/>
                    <a:gd name="connsiteX1" fmla="*/ 104894 w 104894"/>
                    <a:gd name="connsiteY1" fmla="*/ 73952 h 239083"/>
                    <a:gd name="connsiteX2" fmla="*/ 102394 w 104894"/>
                    <a:gd name="connsiteY2" fmla="*/ 239083 h 239083"/>
                    <a:gd name="connsiteX3" fmla="*/ 0 w 104894"/>
                    <a:gd name="connsiteY3" fmla="*/ 237015 h 239083"/>
                    <a:gd name="connsiteX4" fmla="*/ 4881 w 104894"/>
                    <a:gd name="connsiteY4" fmla="*/ 0 h 239083"/>
                    <a:gd name="connsiteX0" fmla="*/ 4881 w 105123"/>
                    <a:gd name="connsiteY0" fmla="*/ 0 h 237015"/>
                    <a:gd name="connsiteX1" fmla="*/ 104894 w 105123"/>
                    <a:gd name="connsiteY1" fmla="*/ 73952 h 237015"/>
                    <a:gd name="connsiteX2" fmla="*/ 104894 w 105123"/>
                    <a:gd name="connsiteY2" fmla="*/ 232893 h 237015"/>
                    <a:gd name="connsiteX3" fmla="*/ 0 w 105123"/>
                    <a:gd name="connsiteY3" fmla="*/ 237015 h 237015"/>
                    <a:gd name="connsiteX4" fmla="*/ 4881 w 105123"/>
                    <a:gd name="connsiteY4" fmla="*/ 0 h 237015"/>
                    <a:gd name="connsiteX0" fmla="*/ 4881 w 104894"/>
                    <a:gd name="connsiteY0" fmla="*/ 0 h 239083"/>
                    <a:gd name="connsiteX1" fmla="*/ 104894 w 104894"/>
                    <a:gd name="connsiteY1" fmla="*/ 73952 h 239083"/>
                    <a:gd name="connsiteX2" fmla="*/ 102393 w 104894"/>
                    <a:gd name="connsiteY2" fmla="*/ 239083 h 239083"/>
                    <a:gd name="connsiteX3" fmla="*/ 0 w 104894"/>
                    <a:gd name="connsiteY3" fmla="*/ 237015 h 239083"/>
                    <a:gd name="connsiteX4" fmla="*/ 4881 w 104894"/>
                    <a:gd name="connsiteY4" fmla="*/ 0 h 2390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894" h="239083">
                      <a:moveTo>
                        <a:pt x="4881" y="0"/>
                      </a:moveTo>
                      <a:lnTo>
                        <a:pt x="104894" y="73952"/>
                      </a:lnTo>
                      <a:cubicBezTo>
                        <a:pt x="104100" y="126906"/>
                        <a:pt x="103187" y="186129"/>
                        <a:pt x="102393" y="239083"/>
                      </a:cubicBezTo>
                      <a:lnTo>
                        <a:pt x="0" y="237015"/>
                      </a:lnTo>
                      <a:cubicBezTo>
                        <a:pt x="794" y="198121"/>
                        <a:pt x="4087" y="38895"/>
                        <a:pt x="4881"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grpSp>
          <p:sp>
            <p:nvSpPr>
              <p:cNvPr id="279" name="TextBox 278"/>
              <p:cNvSpPr txBox="1"/>
              <p:nvPr/>
            </p:nvSpPr>
            <p:spPr>
              <a:xfrm>
                <a:off x="1355407" y="1878805"/>
                <a:ext cx="537687" cy="215444"/>
              </a:xfrm>
              <a:prstGeom prst="rect">
                <a:avLst/>
              </a:prstGeom>
              <a:noFill/>
            </p:spPr>
            <p:txBody>
              <a:bodyPr wrap="square" rtlCol="0">
                <a:spAutoFit/>
              </a:bodyPr>
              <a:lstStyle/>
              <a:p>
                <a:r>
                  <a:rPr lang="en-US" sz="800" b="1" dirty="0">
                    <a:solidFill>
                      <a:srgbClr val="00CC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Falling</a:t>
                </a:r>
              </a:p>
            </p:txBody>
          </p:sp>
        </p:grpSp>
      </p:grpSp>
      <p:grpSp>
        <p:nvGrpSpPr>
          <p:cNvPr id="294" name="Group 293"/>
          <p:cNvGrpSpPr/>
          <p:nvPr/>
        </p:nvGrpSpPr>
        <p:grpSpPr>
          <a:xfrm>
            <a:off x="7841540" y="2873036"/>
            <a:ext cx="2940846" cy="962351"/>
            <a:chOff x="679742" y="1209348"/>
            <a:chExt cx="2940846" cy="962351"/>
          </a:xfrm>
        </p:grpSpPr>
        <p:sp>
          <p:nvSpPr>
            <p:cNvPr id="295" name="Rounded Rectangle 294"/>
            <p:cNvSpPr/>
            <p:nvPr/>
          </p:nvSpPr>
          <p:spPr>
            <a:xfrm>
              <a:off x="720724" y="1221920"/>
              <a:ext cx="2869384" cy="949779"/>
            </a:xfrm>
            <a:prstGeom prst="roundRect">
              <a:avLst/>
            </a:prstGeom>
            <a:solidFill>
              <a:srgbClr val="DCD6AC"/>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96" name="TextBox 295"/>
            <p:cNvSpPr txBox="1"/>
            <p:nvPr/>
          </p:nvSpPr>
          <p:spPr>
            <a:xfrm>
              <a:off x="855344" y="1209348"/>
              <a:ext cx="2765244" cy="338554"/>
            </a:xfrm>
            <a:prstGeom prst="rect">
              <a:avLst/>
            </a:prstGeom>
            <a:noFill/>
          </p:spPr>
          <p:txBody>
            <a:bodyPr wrap="square" rtlCol="0">
              <a:spAutoFit/>
            </a:bodyPr>
            <a:lstStyle/>
            <a:p>
              <a:pPr algn="ctr"/>
              <a:r>
                <a:rPr lang="en-US" sz="1600" b="1" dirty="0">
                  <a:solidFill>
                    <a:prstClr val="black"/>
                  </a:solidFill>
                  <a:latin typeface="Arial Narrow" panose="020B0606020202030204" pitchFamily="34" charset="0"/>
                </a:rPr>
                <a:t>Atchafalaya River at Melville</a:t>
              </a:r>
            </a:p>
          </p:txBody>
        </p:sp>
        <p:sp>
          <p:nvSpPr>
            <p:cNvPr id="297" name="TextBox 296"/>
            <p:cNvSpPr txBox="1"/>
            <p:nvPr/>
          </p:nvSpPr>
          <p:spPr>
            <a:xfrm>
              <a:off x="1286533" y="1409013"/>
              <a:ext cx="2085206"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Current: 26.0’ (Below F.S.)</a:t>
              </a:r>
              <a:endParaRPr lang="en-US" sz="1300" b="1" dirty="0">
                <a:solidFill>
                  <a:srgbClr val="C00000"/>
                </a:solidFill>
                <a:latin typeface="Arial Narrow" panose="020B0606020202030204" pitchFamily="34" charset="0"/>
              </a:endParaRPr>
            </a:p>
          </p:txBody>
        </p:sp>
        <p:sp>
          <p:nvSpPr>
            <p:cNvPr id="298" name="TextBox 297"/>
            <p:cNvSpPr txBox="1"/>
            <p:nvPr/>
          </p:nvSpPr>
          <p:spPr>
            <a:xfrm>
              <a:off x="679742" y="1695734"/>
              <a:ext cx="892648"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Forecast:</a:t>
              </a:r>
              <a:r>
                <a:rPr lang="en-US" sz="1300" b="1" dirty="0">
                  <a:solidFill>
                    <a:prstClr val="black"/>
                  </a:solidFill>
                  <a:effectLst>
                    <a:outerShdw blurRad="38100" dist="38100" dir="2700000" algn="tl">
                      <a:srgbClr val="000000">
                        <a:alpha val="43137"/>
                      </a:srgbClr>
                    </a:outerShdw>
                  </a:effectLst>
                  <a:latin typeface="Arial Narrow" panose="020B0606020202030204" pitchFamily="34" charset="0"/>
                </a:rPr>
                <a:t> </a:t>
              </a:r>
            </a:p>
          </p:txBody>
        </p:sp>
        <p:sp>
          <p:nvSpPr>
            <p:cNvPr id="299" name="TextBox 298"/>
            <p:cNvSpPr txBox="1"/>
            <p:nvPr/>
          </p:nvSpPr>
          <p:spPr>
            <a:xfrm>
              <a:off x="1938971" y="1658151"/>
              <a:ext cx="1613222" cy="461665"/>
            </a:xfrm>
            <a:prstGeom prst="rect">
              <a:avLst/>
            </a:prstGeom>
            <a:noFill/>
          </p:spPr>
          <p:txBody>
            <a:bodyPr wrap="square" rtlCol="0">
              <a:spAutoFit/>
            </a:bodyPr>
            <a:lstStyle/>
            <a:p>
              <a:r>
                <a:rPr lang="en-US" sz="1200" b="1" dirty="0">
                  <a:solidFill>
                    <a:prstClr val="black"/>
                  </a:solidFill>
                  <a:latin typeface="Arial" panose="020B0604020202020204" pitchFamily="34" charset="0"/>
                  <a:cs typeface="Arial" panose="020B0604020202020204" pitchFamily="34" charset="0"/>
                </a:rPr>
                <a:t>Crested  at 30.2’ (Below F.S.) May 1</a:t>
              </a:r>
            </a:p>
          </p:txBody>
        </p:sp>
        <p:grpSp>
          <p:nvGrpSpPr>
            <p:cNvPr id="301" name="Group 300"/>
            <p:cNvGrpSpPr/>
            <p:nvPr/>
          </p:nvGrpSpPr>
          <p:grpSpPr>
            <a:xfrm>
              <a:off x="1459041" y="1808322"/>
              <a:ext cx="155723" cy="162415"/>
              <a:chOff x="671512" y="2358879"/>
              <a:chExt cx="523162" cy="497986"/>
            </a:xfrm>
            <a:solidFill>
              <a:srgbClr val="00CC00"/>
            </a:solidFill>
          </p:grpSpPr>
          <p:sp>
            <p:nvSpPr>
              <p:cNvPr id="325" name="Rectangle 324"/>
              <p:cNvSpPr/>
              <p:nvPr/>
            </p:nvSpPr>
            <p:spPr>
              <a:xfrm rot="1996251">
                <a:off x="693662" y="2359370"/>
                <a:ext cx="501012" cy="1079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309" name="Freeform 308"/>
              <p:cNvSpPr/>
              <p:nvPr/>
            </p:nvSpPr>
            <p:spPr>
              <a:xfrm>
                <a:off x="671512" y="2358879"/>
                <a:ext cx="114300" cy="497986"/>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4529"/>
                  <a:gd name="connsiteY0" fmla="*/ 83344 h 197644"/>
                  <a:gd name="connsiteX1" fmla="*/ 114529 w 114529"/>
                  <a:gd name="connsiteY1" fmla="*/ 0 h 197644"/>
                  <a:gd name="connsiteX2" fmla="*/ 114529 w 114529"/>
                  <a:gd name="connsiteY2" fmla="*/ 197644 h 197644"/>
                  <a:gd name="connsiteX3" fmla="*/ 229 w 114529"/>
                  <a:gd name="connsiteY3" fmla="*/ 195263 h 197644"/>
                  <a:gd name="connsiteX4" fmla="*/ 229 w 114529"/>
                  <a:gd name="connsiteY4" fmla="*/ 83344 h 197644"/>
                  <a:gd name="connsiteX0" fmla="*/ 7144 w 114300"/>
                  <a:gd name="connsiteY0" fmla="*/ 85726 h 197644"/>
                  <a:gd name="connsiteX1" fmla="*/ 114300 w 114300"/>
                  <a:gd name="connsiteY1" fmla="*/ 0 h 197644"/>
                  <a:gd name="connsiteX2" fmla="*/ 114300 w 114300"/>
                  <a:gd name="connsiteY2" fmla="*/ 197644 h 197644"/>
                  <a:gd name="connsiteX3" fmla="*/ 0 w 114300"/>
                  <a:gd name="connsiteY3" fmla="*/ 195263 h 197644"/>
                  <a:gd name="connsiteX4" fmla="*/ 7144 w 114300"/>
                  <a:gd name="connsiteY4" fmla="*/ 85726 h 197644"/>
                  <a:gd name="connsiteX0" fmla="*/ 229 w 114529"/>
                  <a:gd name="connsiteY0" fmla="*/ 85726 h 197644"/>
                  <a:gd name="connsiteX1" fmla="*/ 114529 w 114529"/>
                  <a:gd name="connsiteY1" fmla="*/ 0 h 197644"/>
                  <a:gd name="connsiteX2" fmla="*/ 114529 w 114529"/>
                  <a:gd name="connsiteY2" fmla="*/ 197644 h 197644"/>
                  <a:gd name="connsiteX3" fmla="*/ 229 w 114529"/>
                  <a:gd name="connsiteY3" fmla="*/ 195263 h 197644"/>
                  <a:gd name="connsiteX4" fmla="*/ 229 w 114529"/>
                  <a:gd name="connsiteY4" fmla="*/ 85726 h 197644"/>
                  <a:gd name="connsiteX0" fmla="*/ 7500 w 114300"/>
                  <a:gd name="connsiteY0" fmla="*/ 0 h 227818"/>
                  <a:gd name="connsiteX1" fmla="*/ 114300 w 114300"/>
                  <a:gd name="connsiteY1" fmla="*/ 30174 h 227818"/>
                  <a:gd name="connsiteX2" fmla="*/ 114300 w 114300"/>
                  <a:gd name="connsiteY2" fmla="*/ 227818 h 227818"/>
                  <a:gd name="connsiteX3" fmla="*/ 0 w 114300"/>
                  <a:gd name="connsiteY3" fmla="*/ 225437 h 227818"/>
                  <a:gd name="connsiteX4" fmla="*/ 7500 w 114300"/>
                  <a:gd name="connsiteY4" fmla="*/ 0 h 227818"/>
                  <a:gd name="connsiteX0" fmla="*/ 7500 w 114300"/>
                  <a:gd name="connsiteY0" fmla="*/ 0 h 225437"/>
                  <a:gd name="connsiteX1" fmla="*/ 114300 w 114300"/>
                  <a:gd name="connsiteY1" fmla="*/ 30174 h 225437"/>
                  <a:gd name="connsiteX2" fmla="*/ 111800 w 114300"/>
                  <a:gd name="connsiteY2" fmla="*/ 224584 h 225437"/>
                  <a:gd name="connsiteX3" fmla="*/ 0 w 114300"/>
                  <a:gd name="connsiteY3" fmla="*/ 225437 h 225437"/>
                  <a:gd name="connsiteX4" fmla="*/ 7500 w 114300"/>
                  <a:gd name="connsiteY4" fmla="*/ 0 h 2254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225437">
                    <a:moveTo>
                      <a:pt x="7500" y="0"/>
                    </a:moveTo>
                    <a:lnTo>
                      <a:pt x="114300" y="30174"/>
                    </a:lnTo>
                    <a:cubicBezTo>
                      <a:pt x="113467" y="94977"/>
                      <a:pt x="112633" y="159781"/>
                      <a:pt x="111800" y="224584"/>
                    </a:cubicBezTo>
                    <a:lnTo>
                      <a:pt x="0" y="225437"/>
                    </a:lnTo>
                    <a:cubicBezTo>
                      <a:pt x="794" y="186543"/>
                      <a:pt x="6706" y="38895"/>
                      <a:pt x="7500"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313" name="Freeform 312"/>
              <p:cNvSpPr/>
              <p:nvPr/>
            </p:nvSpPr>
            <p:spPr>
              <a:xfrm>
                <a:off x="809500" y="2439913"/>
                <a:ext cx="114640" cy="412823"/>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105 w 119168"/>
                  <a:gd name="connsiteY0" fmla="*/ 44563 h 158863"/>
                  <a:gd name="connsiteX1" fmla="*/ 119168 w 119168"/>
                  <a:gd name="connsiteY1" fmla="*/ 0 h 158863"/>
                  <a:gd name="connsiteX2" fmla="*/ 116787 w 119168"/>
                  <a:gd name="connsiteY2" fmla="*/ 158863 h 158863"/>
                  <a:gd name="connsiteX3" fmla="*/ 2487 w 119168"/>
                  <a:gd name="connsiteY3" fmla="*/ 156482 h 158863"/>
                  <a:gd name="connsiteX4" fmla="*/ 105 w 119168"/>
                  <a:gd name="connsiteY4" fmla="*/ 44563 h 158863"/>
                  <a:gd name="connsiteX0" fmla="*/ 105 w 119168"/>
                  <a:gd name="connsiteY0" fmla="*/ 47233 h 161533"/>
                  <a:gd name="connsiteX1" fmla="*/ 119168 w 119168"/>
                  <a:gd name="connsiteY1" fmla="*/ 0 h 161533"/>
                  <a:gd name="connsiteX2" fmla="*/ 116787 w 119168"/>
                  <a:gd name="connsiteY2" fmla="*/ 161533 h 161533"/>
                  <a:gd name="connsiteX3" fmla="*/ 2487 w 119168"/>
                  <a:gd name="connsiteY3" fmla="*/ 159152 h 161533"/>
                  <a:gd name="connsiteX4" fmla="*/ 105 w 119168"/>
                  <a:gd name="connsiteY4" fmla="*/ 47233 h 161533"/>
                  <a:gd name="connsiteX0" fmla="*/ 105 w 119168"/>
                  <a:gd name="connsiteY0" fmla="*/ 52573 h 166873"/>
                  <a:gd name="connsiteX1" fmla="*/ 119168 w 119168"/>
                  <a:gd name="connsiteY1" fmla="*/ 0 h 166873"/>
                  <a:gd name="connsiteX2" fmla="*/ 116787 w 119168"/>
                  <a:gd name="connsiteY2" fmla="*/ 166873 h 166873"/>
                  <a:gd name="connsiteX3" fmla="*/ 2487 w 119168"/>
                  <a:gd name="connsiteY3" fmla="*/ 164492 h 166873"/>
                  <a:gd name="connsiteX4" fmla="*/ 105 w 119168"/>
                  <a:gd name="connsiteY4" fmla="*/ 52573 h 166873"/>
                  <a:gd name="connsiteX0" fmla="*/ 105 w 119168"/>
                  <a:gd name="connsiteY0" fmla="*/ 52573 h 164492"/>
                  <a:gd name="connsiteX1" fmla="*/ 119168 w 119168"/>
                  <a:gd name="connsiteY1" fmla="*/ 0 h 164492"/>
                  <a:gd name="connsiteX2" fmla="*/ 114406 w 119168"/>
                  <a:gd name="connsiteY2" fmla="*/ 162868 h 164492"/>
                  <a:gd name="connsiteX3" fmla="*/ 2487 w 119168"/>
                  <a:gd name="connsiteY3" fmla="*/ 164492 h 164492"/>
                  <a:gd name="connsiteX4" fmla="*/ 105 w 119168"/>
                  <a:gd name="connsiteY4" fmla="*/ 52573 h 164492"/>
                  <a:gd name="connsiteX0" fmla="*/ 105 w 119168"/>
                  <a:gd name="connsiteY0" fmla="*/ 52573 h 168208"/>
                  <a:gd name="connsiteX1" fmla="*/ 119168 w 119168"/>
                  <a:gd name="connsiteY1" fmla="*/ 0 h 168208"/>
                  <a:gd name="connsiteX2" fmla="*/ 116787 w 119168"/>
                  <a:gd name="connsiteY2" fmla="*/ 168208 h 168208"/>
                  <a:gd name="connsiteX3" fmla="*/ 2487 w 119168"/>
                  <a:gd name="connsiteY3" fmla="*/ 164492 h 168208"/>
                  <a:gd name="connsiteX4" fmla="*/ 105 w 119168"/>
                  <a:gd name="connsiteY4" fmla="*/ 52573 h 168208"/>
                  <a:gd name="connsiteX0" fmla="*/ 105 w 119168"/>
                  <a:gd name="connsiteY0" fmla="*/ 52573 h 171167"/>
                  <a:gd name="connsiteX1" fmla="*/ 119168 w 119168"/>
                  <a:gd name="connsiteY1" fmla="*/ 0 h 171167"/>
                  <a:gd name="connsiteX2" fmla="*/ 116787 w 119168"/>
                  <a:gd name="connsiteY2" fmla="*/ 168208 h 171167"/>
                  <a:gd name="connsiteX3" fmla="*/ 2487 w 119168"/>
                  <a:gd name="connsiteY3" fmla="*/ 171167 h 171167"/>
                  <a:gd name="connsiteX4" fmla="*/ 105 w 119168"/>
                  <a:gd name="connsiteY4" fmla="*/ 52573 h 171167"/>
                  <a:gd name="connsiteX0" fmla="*/ 105 w 119168"/>
                  <a:gd name="connsiteY0" fmla="*/ 52573 h 168208"/>
                  <a:gd name="connsiteX1" fmla="*/ 119168 w 119168"/>
                  <a:gd name="connsiteY1" fmla="*/ 0 h 168208"/>
                  <a:gd name="connsiteX2" fmla="*/ 116787 w 119168"/>
                  <a:gd name="connsiteY2" fmla="*/ 168208 h 168208"/>
                  <a:gd name="connsiteX3" fmla="*/ 2487 w 119168"/>
                  <a:gd name="connsiteY3" fmla="*/ 165827 h 168208"/>
                  <a:gd name="connsiteX4" fmla="*/ 105 w 119168"/>
                  <a:gd name="connsiteY4" fmla="*/ 52573 h 168208"/>
                  <a:gd name="connsiteX0" fmla="*/ 244 w 116806"/>
                  <a:gd name="connsiteY0" fmla="*/ 12035 h 168208"/>
                  <a:gd name="connsiteX1" fmla="*/ 116806 w 116806"/>
                  <a:gd name="connsiteY1" fmla="*/ 0 h 168208"/>
                  <a:gd name="connsiteX2" fmla="*/ 114425 w 116806"/>
                  <a:gd name="connsiteY2" fmla="*/ 168208 h 168208"/>
                  <a:gd name="connsiteX3" fmla="*/ 125 w 116806"/>
                  <a:gd name="connsiteY3" fmla="*/ 165827 h 168208"/>
                  <a:gd name="connsiteX4" fmla="*/ 244 w 116806"/>
                  <a:gd name="connsiteY4" fmla="*/ 12035 h 168208"/>
                  <a:gd name="connsiteX0" fmla="*/ 244 w 114641"/>
                  <a:gd name="connsiteY0" fmla="*/ 0 h 156173"/>
                  <a:gd name="connsiteX1" fmla="*/ 114305 w 114641"/>
                  <a:gd name="connsiteY1" fmla="*/ 27602 h 156173"/>
                  <a:gd name="connsiteX2" fmla="*/ 114425 w 114641"/>
                  <a:gd name="connsiteY2" fmla="*/ 156173 h 156173"/>
                  <a:gd name="connsiteX3" fmla="*/ 125 w 114641"/>
                  <a:gd name="connsiteY3" fmla="*/ 153792 h 156173"/>
                  <a:gd name="connsiteX4" fmla="*/ 244 w 114641"/>
                  <a:gd name="connsiteY4" fmla="*/ 0 h 1561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641" h="156173">
                    <a:moveTo>
                      <a:pt x="244" y="0"/>
                    </a:moveTo>
                    <a:lnTo>
                      <a:pt x="114305" y="27602"/>
                    </a:lnTo>
                    <a:cubicBezTo>
                      <a:pt x="113511" y="80556"/>
                      <a:pt x="115219" y="103219"/>
                      <a:pt x="114425" y="156173"/>
                    </a:cubicBezTo>
                    <a:lnTo>
                      <a:pt x="125" y="153792"/>
                    </a:lnTo>
                    <a:cubicBezTo>
                      <a:pt x="919" y="114898"/>
                      <a:pt x="-550" y="38895"/>
                      <a:pt x="2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315" name="Freeform 314"/>
              <p:cNvSpPr/>
              <p:nvPr/>
            </p:nvSpPr>
            <p:spPr>
              <a:xfrm>
                <a:off x="947736" y="2541450"/>
                <a:ext cx="109767" cy="307639"/>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67" h="119439">
                    <a:moveTo>
                      <a:pt x="2381" y="0"/>
                    </a:moveTo>
                    <a:lnTo>
                      <a:pt x="109538" y="21238"/>
                    </a:lnTo>
                    <a:cubicBezTo>
                      <a:pt x="108744" y="74192"/>
                      <a:pt x="110332" y="65106"/>
                      <a:pt x="109538" y="118060"/>
                    </a:cubicBezTo>
                    <a:lnTo>
                      <a:pt x="0" y="119439"/>
                    </a:lnTo>
                    <a:cubicBezTo>
                      <a:pt x="794" y="80545"/>
                      <a:pt x="1587" y="38895"/>
                      <a:pt x="2381"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sp>
            <p:nvSpPr>
              <p:cNvPr id="317" name="Freeform 316"/>
              <p:cNvSpPr/>
              <p:nvPr/>
            </p:nvSpPr>
            <p:spPr>
              <a:xfrm>
                <a:off x="1085627" y="2600327"/>
                <a:ext cx="107622" cy="251143"/>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4762 w 109767"/>
                  <a:gd name="connsiteY0" fmla="*/ 10722 h 98201"/>
                  <a:gd name="connsiteX1" fmla="*/ 109538 w 109767"/>
                  <a:gd name="connsiteY1" fmla="*/ 0 h 98201"/>
                  <a:gd name="connsiteX2" fmla="*/ 109538 w 109767"/>
                  <a:gd name="connsiteY2" fmla="*/ 96822 h 98201"/>
                  <a:gd name="connsiteX3" fmla="*/ 0 w 109767"/>
                  <a:gd name="connsiteY3" fmla="*/ 98201 h 98201"/>
                  <a:gd name="connsiteX4" fmla="*/ 4762 w 109767"/>
                  <a:gd name="connsiteY4" fmla="*/ 10722 h 98201"/>
                  <a:gd name="connsiteX0" fmla="*/ 4762 w 109767"/>
                  <a:gd name="connsiteY0" fmla="*/ 10722 h 98201"/>
                  <a:gd name="connsiteX1" fmla="*/ 54771 w 109767"/>
                  <a:gd name="connsiteY1" fmla="*/ 5639 h 98201"/>
                  <a:gd name="connsiteX2" fmla="*/ 109538 w 109767"/>
                  <a:gd name="connsiteY2" fmla="*/ 0 h 98201"/>
                  <a:gd name="connsiteX3" fmla="*/ 109538 w 109767"/>
                  <a:gd name="connsiteY3" fmla="*/ 96822 h 98201"/>
                  <a:gd name="connsiteX4" fmla="*/ 0 w 109767"/>
                  <a:gd name="connsiteY4" fmla="*/ 98201 h 98201"/>
                  <a:gd name="connsiteX5" fmla="*/ 4762 w 109767"/>
                  <a:gd name="connsiteY5" fmla="*/ 10722 h 98201"/>
                  <a:gd name="connsiteX0" fmla="*/ 4762 w 109767"/>
                  <a:gd name="connsiteY0" fmla="*/ 10722 h 98201"/>
                  <a:gd name="connsiteX1" fmla="*/ 57152 w 109767"/>
                  <a:gd name="connsiteY1" fmla="*/ 19740 h 98201"/>
                  <a:gd name="connsiteX2" fmla="*/ 109538 w 109767"/>
                  <a:gd name="connsiteY2" fmla="*/ 0 h 98201"/>
                  <a:gd name="connsiteX3" fmla="*/ 109538 w 109767"/>
                  <a:gd name="connsiteY3" fmla="*/ 96822 h 98201"/>
                  <a:gd name="connsiteX4" fmla="*/ 0 w 109767"/>
                  <a:gd name="connsiteY4" fmla="*/ 98201 h 98201"/>
                  <a:gd name="connsiteX5" fmla="*/ 4762 w 109767"/>
                  <a:gd name="connsiteY5" fmla="*/ 10722 h 98201"/>
                  <a:gd name="connsiteX0" fmla="*/ 4762 w 109643"/>
                  <a:gd name="connsiteY0" fmla="*/ 6962 h 94441"/>
                  <a:gd name="connsiteX1" fmla="*/ 57152 w 109643"/>
                  <a:gd name="connsiteY1" fmla="*/ 15980 h 94441"/>
                  <a:gd name="connsiteX2" fmla="*/ 107157 w 109643"/>
                  <a:gd name="connsiteY2" fmla="*/ 0 h 94441"/>
                  <a:gd name="connsiteX3" fmla="*/ 109538 w 109643"/>
                  <a:gd name="connsiteY3" fmla="*/ 93062 h 94441"/>
                  <a:gd name="connsiteX4" fmla="*/ 0 w 109643"/>
                  <a:gd name="connsiteY4" fmla="*/ 94441 h 94441"/>
                  <a:gd name="connsiteX5" fmla="*/ 4762 w 109643"/>
                  <a:gd name="connsiteY5" fmla="*/ 6962 h 94441"/>
                  <a:gd name="connsiteX0" fmla="*/ 230 w 105111"/>
                  <a:gd name="connsiteY0" fmla="*/ 6962 h 96321"/>
                  <a:gd name="connsiteX1" fmla="*/ 52620 w 105111"/>
                  <a:gd name="connsiteY1" fmla="*/ 15980 h 96321"/>
                  <a:gd name="connsiteX2" fmla="*/ 102625 w 105111"/>
                  <a:gd name="connsiteY2" fmla="*/ 0 h 96321"/>
                  <a:gd name="connsiteX3" fmla="*/ 105006 w 105111"/>
                  <a:gd name="connsiteY3" fmla="*/ 93062 h 96321"/>
                  <a:gd name="connsiteX4" fmla="*/ 231 w 105111"/>
                  <a:gd name="connsiteY4" fmla="*/ 96321 h 96321"/>
                  <a:gd name="connsiteX5" fmla="*/ 230 w 105111"/>
                  <a:gd name="connsiteY5" fmla="*/ 6962 h 96321"/>
                  <a:gd name="connsiteX0" fmla="*/ 230 w 105111"/>
                  <a:gd name="connsiteY0" fmla="*/ 6962 h 96321"/>
                  <a:gd name="connsiteX1" fmla="*/ 52620 w 105111"/>
                  <a:gd name="connsiteY1" fmla="*/ 15980 h 96321"/>
                  <a:gd name="connsiteX2" fmla="*/ 102625 w 105111"/>
                  <a:gd name="connsiteY2" fmla="*/ 0 h 96321"/>
                  <a:gd name="connsiteX3" fmla="*/ 105006 w 105111"/>
                  <a:gd name="connsiteY3" fmla="*/ 93062 h 96321"/>
                  <a:gd name="connsiteX4" fmla="*/ 231 w 105111"/>
                  <a:gd name="connsiteY4" fmla="*/ 96321 h 96321"/>
                  <a:gd name="connsiteX5" fmla="*/ 230 w 105111"/>
                  <a:gd name="connsiteY5" fmla="*/ 6962 h 96321"/>
                  <a:gd name="connsiteX0" fmla="*/ 230 w 105249"/>
                  <a:gd name="connsiteY0" fmla="*/ 9782 h 99141"/>
                  <a:gd name="connsiteX1" fmla="*/ 52620 w 105249"/>
                  <a:gd name="connsiteY1" fmla="*/ 18800 h 99141"/>
                  <a:gd name="connsiteX2" fmla="*/ 105125 w 105249"/>
                  <a:gd name="connsiteY2" fmla="*/ 0 h 99141"/>
                  <a:gd name="connsiteX3" fmla="*/ 105006 w 105249"/>
                  <a:gd name="connsiteY3" fmla="*/ 95882 h 99141"/>
                  <a:gd name="connsiteX4" fmla="*/ 231 w 105249"/>
                  <a:gd name="connsiteY4" fmla="*/ 99141 h 99141"/>
                  <a:gd name="connsiteX5" fmla="*/ 230 w 105249"/>
                  <a:gd name="connsiteY5" fmla="*/ 9782 h 99141"/>
                  <a:gd name="connsiteX0" fmla="*/ 230 w 105249"/>
                  <a:gd name="connsiteY0" fmla="*/ 9782 h 99141"/>
                  <a:gd name="connsiteX1" fmla="*/ 52620 w 105249"/>
                  <a:gd name="connsiteY1" fmla="*/ 15980 h 99141"/>
                  <a:gd name="connsiteX2" fmla="*/ 105125 w 105249"/>
                  <a:gd name="connsiteY2" fmla="*/ 0 h 99141"/>
                  <a:gd name="connsiteX3" fmla="*/ 105006 w 105249"/>
                  <a:gd name="connsiteY3" fmla="*/ 95882 h 99141"/>
                  <a:gd name="connsiteX4" fmla="*/ 231 w 105249"/>
                  <a:gd name="connsiteY4" fmla="*/ 99141 h 99141"/>
                  <a:gd name="connsiteX5" fmla="*/ 230 w 105249"/>
                  <a:gd name="connsiteY5" fmla="*/ 9782 h 99141"/>
                  <a:gd name="connsiteX0" fmla="*/ 102 w 107622"/>
                  <a:gd name="connsiteY0" fmla="*/ 6022 h 99141"/>
                  <a:gd name="connsiteX1" fmla="*/ 54993 w 107622"/>
                  <a:gd name="connsiteY1" fmla="*/ 15980 h 99141"/>
                  <a:gd name="connsiteX2" fmla="*/ 107498 w 107622"/>
                  <a:gd name="connsiteY2" fmla="*/ 0 h 99141"/>
                  <a:gd name="connsiteX3" fmla="*/ 107379 w 107622"/>
                  <a:gd name="connsiteY3" fmla="*/ 95882 h 99141"/>
                  <a:gd name="connsiteX4" fmla="*/ 2604 w 107622"/>
                  <a:gd name="connsiteY4" fmla="*/ 99141 h 99141"/>
                  <a:gd name="connsiteX5" fmla="*/ 102 w 107622"/>
                  <a:gd name="connsiteY5" fmla="*/ 6022 h 99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22" h="99141">
                    <a:moveTo>
                      <a:pt x="102" y="6022"/>
                    </a:moveTo>
                    <a:lnTo>
                      <a:pt x="54993" y="15980"/>
                    </a:lnTo>
                    <a:lnTo>
                      <a:pt x="107498" y="0"/>
                    </a:lnTo>
                    <a:cubicBezTo>
                      <a:pt x="106704" y="52954"/>
                      <a:pt x="108173" y="42928"/>
                      <a:pt x="107379" y="95882"/>
                    </a:cubicBezTo>
                    <a:lnTo>
                      <a:pt x="2604" y="99141"/>
                    </a:lnTo>
                    <a:cubicBezTo>
                      <a:pt x="3398" y="60247"/>
                      <a:pt x="-692" y="44917"/>
                      <a:pt x="102" y="602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CC00"/>
                  </a:solidFill>
                </a:endParaRPr>
              </a:p>
            </p:txBody>
          </p:sp>
        </p:grpSp>
      </p:grpSp>
      <p:grpSp>
        <p:nvGrpSpPr>
          <p:cNvPr id="347" name="Group 346"/>
          <p:cNvGrpSpPr/>
          <p:nvPr/>
        </p:nvGrpSpPr>
        <p:grpSpPr>
          <a:xfrm>
            <a:off x="7399516" y="5208968"/>
            <a:ext cx="3382870" cy="949779"/>
            <a:chOff x="461644" y="2806880"/>
            <a:chExt cx="2761616" cy="949779"/>
          </a:xfrm>
        </p:grpSpPr>
        <p:sp>
          <p:nvSpPr>
            <p:cNvPr id="348" name="Rounded Rectangle 347"/>
            <p:cNvSpPr/>
            <p:nvPr/>
          </p:nvSpPr>
          <p:spPr>
            <a:xfrm>
              <a:off x="461644" y="2806880"/>
              <a:ext cx="2685415" cy="949779"/>
            </a:xfrm>
            <a:prstGeom prst="roundRect">
              <a:avLst/>
            </a:prstGeom>
            <a:solidFill>
              <a:srgbClr val="DCD6AC"/>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49" name="TextBox 348"/>
            <p:cNvSpPr txBox="1"/>
            <p:nvPr/>
          </p:nvSpPr>
          <p:spPr>
            <a:xfrm>
              <a:off x="528954" y="2813039"/>
              <a:ext cx="2550795" cy="338554"/>
            </a:xfrm>
            <a:prstGeom prst="rect">
              <a:avLst/>
            </a:prstGeom>
            <a:noFill/>
          </p:spPr>
          <p:txBody>
            <a:bodyPr wrap="square" rtlCol="0">
              <a:spAutoFit/>
            </a:bodyPr>
            <a:lstStyle/>
            <a:p>
              <a:pPr algn="ctr"/>
              <a:r>
                <a:rPr lang="en-US" sz="1600" b="1" dirty="0">
                  <a:solidFill>
                    <a:prstClr val="black"/>
                  </a:solidFill>
                  <a:effectLst>
                    <a:outerShdw blurRad="38100" dist="38100" dir="2700000" algn="tl">
                      <a:srgbClr val="000000">
                        <a:alpha val="43137"/>
                      </a:srgbClr>
                    </a:outerShdw>
                  </a:effectLst>
                  <a:latin typeface="Arial Narrow" panose="020B0606020202030204" pitchFamily="34" charset="0"/>
                </a:rPr>
                <a:t> </a:t>
              </a:r>
              <a:r>
                <a:rPr lang="en-US" sz="1500" b="1" dirty="0">
                  <a:solidFill>
                    <a:prstClr val="black"/>
                  </a:solidFill>
                  <a:latin typeface="Arial Narrow" panose="020B0606020202030204" pitchFamily="34" charset="0"/>
                </a:rPr>
                <a:t>Atchafalaya River at Morgan City</a:t>
              </a:r>
            </a:p>
          </p:txBody>
        </p:sp>
        <p:sp>
          <p:nvSpPr>
            <p:cNvPr id="350" name="TextBox 349"/>
            <p:cNvSpPr txBox="1"/>
            <p:nvPr/>
          </p:nvSpPr>
          <p:spPr>
            <a:xfrm>
              <a:off x="1107715" y="3043292"/>
              <a:ext cx="2070100"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Current: 6.2</a:t>
              </a:r>
              <a:r>
                <a:rPr lang="en-US" sz="1300" b="1" dirty="0">
                  <a:solidFill>
                    <a:schemeClr val="tx1"/>
                  </a:solidFill>
                  <a:latin typeface="Arial Narrow" panose="020B0606020202030204" pitchFamily="34" charset="0"/>
                </a:rPr>
                <a:t>’ </a:t>
              </a:r>
              <a:r>
                <a:rPr lang="en-US" sz="1300" b="1" dirty="0">
                  <a:solidFill>
                    <a:schemeClr val="accent6"/>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(Minor F.S.)</a:t>
              </a:r>
              <a:endParaRPr lang="en-US" sz="1300" b="1" dirty="0">
                <a:solidFill>
                  <a:schemeClr val="accent6"/>
                </a:solidFill>
                <a:effectLst>
                  <a:outerShdw blurRad="38100" dist="38100" dir="2700000" algn="tl">
                    <a:srgbClr val="000000">
                      <a:alpha val="43137"/>
                    </a:srgbClr>
                  </a:outerShdw>
                </a:effectLst>
                <a:latin typeface="Arial Narrow" panose="020B0606020202030204" pitchFamily="34" charset="0"/>
              </a:endParaRPr>
            </a:p>
          </p:txBody>
        </p:sp>
        <p:sp>
          <p:nvSpPr>
            <p:cNvPr id="351" name="TextBox 350"/>
            <p:cNvSpPr txBox="1"/>
            <p:nvPr/>
          </p:nvSpPr>
          <p:spPr>
            <a:xfrm>
              <a:off x="466951" y="3292331"/>
              <a:ext cx="762000"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Forecast</a:t>
              </a:r>
              <a:r>
                <a:rPr lang="en-US" sz="1200" b="1" dirty="0">
                  <a:solidFill>
                    <a:prstClr val="black"/>
                  </a:solidFill>
                  <a:effectLst>
                    <a:outerShdw blurRad="38100" dist="38100" dir="2700000" algn="tl">
                      <a:srgbClr val="000000">
                        <a:alpha val="43137"/>
                      </a:srgbClr>
                    </a:outerShdw>
                  </a:effectLst>
                  <a:latin typeface="Arial Narrow" panose="020B0606020202030204" pitchFamily="34" charset="0"/>
                </a:rPr>
                <a:t>: </a:t>
              </a:r>
            </a:p>
          </p:txBody>
        </p:sp>
        <p:sp>
          <p:nvSpPr>
            <p:cNvPr id="352" name="TextBox 351"/>
            <p:cNvSpPr txBox="1"/>
            <p:nvPr/>
          </p:nvSpPr>
          <p:spPr>
            <a:xfrm>
              <a:off x="1539240" y="3270884"/>
              <a:ext cx="1684020" cy="276999"/>
            </a:xfrm>
            <a:prstGeom prst="rect">
              <a:avLst/>
            </a:prstGeom>
            <a:noFill/>
          </p:spPr>
          <p:txBody>
            <a:bodyPr wrap="square" rtlCol="0">
              <a:spAutoFit/>
            </a:bodyPr>
            <a:lstStyle/>
            <a:p>
              <a:endParaRPr lang="en-US" sz="12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366" name="Group 365"/>
          <p:cNvGrpSpPr/>
          <p:nvPr/>
        </p:nvGrpSpPr>
        <p:grpSpPr>
          <a:xfrm>
            <a:off x="1136838" y="4880658"/>
            <a:ext cx="3293234" cy="969383"/>
            <a:chOff x="461644" y="2793944"/>
            <a:chExt cx="2761616" cy="969383"/>
          </a:xfrm>
        </p:grpSpPr>
        <p:sp>
          <p:nvSpPr>
            <p:cNvPr id="367" name="Rounded Rectangle 366"/>
            <p:cNvSpPr/>
            <p:nvPr/>
          </p:nvSpPr>
          <p:spPr>
            <a:xfrm>
              <a:off x="461644" y="2806880"/>
              <a:ext cx="2685415" cy="949779"/>
            </a:xfrm>
            <a:prstGeom prst="roundRect">
              <a:avLst/>
            </a:prstGeom>
            <a:solidFill>
              <a:srgbClr val="DCD6AC"/>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68" name="TextBox 367"/>
            <p:cNvSpPr txBox="1"/>
            <p:nvPr/>
          </p:nvSpPr>
          <p:spPr>
            <a:xfrm>
              <a:off x="496413" y="2793944"/>
              <a:ext cx="2550795" cy="338554"/>
            </a:xfrm>
            <a:prstGeom prst="rect">
              <a:avLst/>
            </a:prstGeom>
            <a:noFill/>
          </p:spPr>
          <p:txBody>
            <a:bodyPr wrap="square" rtlCol="0">
              <a:spAutoFit/>
            </a:bodyPr>
            <a:lstStyle/>
            <a:p>
              <a:pPr algn="ctr"/>
              <a:r>
                <a:rPr lang="en-US" sz="1600" b="1" dirty="0">
                  <a:solidFill>
                    <a:prstClr val="black"/>
                  </a:solidFill>
                  <a:latin typeface="Arial Narrow" panose="020B0606020202030204" pitchFamily="34" charset="0"/>
                </a:rPr>
                <a:t> Atchafalaya River at Butte La Rose</a:t>
              </a:r>
            </a:p>
          </p:txBody>
        </p:sp>
        <p:sp>
          <p:nvSpPr>
            <p:cNvPr id="369" name="TextBox 368"/>
            <p:cNvSpPr txBox="1"/>
            <p:nvPr/>
          </p:nvSpPr>
          <p:spPr>
            <a:xfrm>
              <a:off x="655305" y="3032641"/>
              <a:ext cx="2380217"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Current: 17.5</a:t>
              </a:r>
              <a:r>
                <a:rPr lang="en-US" sz="1300" b="1" dirty="0">
                  <a:solidFill>
                    <a:srgbClr val="FFFF00"/>
                  </a:solidFill>
                  <a:effectLst>
                    <a:outerShdw blurRad="38100" dist="38100" dir="2700000" algn="tl">
                      <a:srgbClr val="000000">
                        <a:alpha val="43137"/>
                      </a:srgbClr>
                    </a:outerShdw>
                  </a:effectLst>
                  <a:latin typeface="Arial Narrow" panose="020B0606020202030204" pitchFamily="34" charset="0"/>
                </a:rPr>
                <a:t>’ (Action F.S.)</a:t>
              </a:r>
            </a:p>
          </p:txBody>
        </p:sp>
        <p:sp>
          <p:nvSpPr>
            <p:cNvPr id="370" name="TextBox 369"/>
            <p:cNvSpPr txBox="1"/>
            <p:nvPr/>
          </p:nvSpPr>
          <p:spPr>
            <a:xfrm>
              <a:off x="525703" y="3347079"/>
              <a:ext cx="762000" cy="292388"/>
            </a:xfrm>
            <a:prstGeom prst="rect">
              <a:avLst/>
            </a:prstGeom>
            <a:noFill/>
          </p:spPr>
          <p:txBody>
            <a:bodyPr wrap="square" rtlCol="0">
              <a:spAutoFit/>
            </a:bodyPr>
            <a:lstStyle/>
            <a:p>
              <a:r>
                <a:rPr lang="en-US" sz="1300" b="1" dirty="0">
                  <a:solidFill>
                    <a:prstClr val="black"/>
                  </a:solidFill>
                  <a:latin typeface="Arial Narrow" panose="020B0606020202030204" pitchFamily="34" charset="0"/>
                </a:rPr>
                <a:t>Forecast</a:t>
              </a:r>
              <a:r>
                <a:rPr lang="en-US" sz="1300" b="1" dirty="0">
                  <a:solidFill>
                    <a:prstClr val="black"/>
                  </a:solidFill>
                  <a:effectLst>
                    <a:outerShdw blurRad="38100" dist="38100" dir="2700000" algn="tl">
                      <a:srgbClr val="000000">
                        <a:alpha val="43137"/>
                      </a:srgbClr>
                    </a:outerShdw>
                  </a:effectLst>
                  <a:latin typeface="Arial Narrow" panose="020B0606020202030204" pitchFamily="34" charset="0"/>
                </a:rPr>
                <a:t>: </a:t>
              </a:r>
            </a:p>
          </p:txBody>
        </p:sp>
        <p:sp>
          <p:nvSpPr>
            <p:cNvPr id="371" name="TextBox 370"/>
            <p:cNvSpPr txBox="1"/>
            <p:nvPr/>
          </p:nvSpPr>
          <p:spPr>
            <a:xfrm>
              <a:off x="1539240" y="3270884"/>
              <a:ext cx="1684020" cy="492443"/>
            </a:xfrm>
            <a:prstGeom prst="rect">
              <a:avLst/>
            </a:prstGeom>
            <a:noFill/>
          </p:spPr>
          <p:txBody>
            <a:bodyPr wrap="square" rtlCol="0">
              <a:spAutoFit/>
            </a:bodyPr>
            <a:lstStyle/>
            <a:p>
              <a:r>
                <a:rPr lang="en-US" sz="1300" b="1" dirty="0">
                  <a:solidFill>
                    <a:prstClr val="black"/>
                  </a:solidFill>
                  <a:latin typeface="Arial" panose="020B0604020202020204" pitchFamily="34" charset="0"/>
                  <a:cs typeface="Arial" panose="020B0604020202020204" pitchFamily="34" charset="0"/>
                </a:rPr>
                <a:t>Crested at 19.3’</a:t>
              </a:r>
              <a:r>
                <a:rPr lang="en-US" sz="13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r>
                <a:rPr lang="en-US" sz="1300"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(Action F.S.) </a:t>
              </a:r>
              <a:r>
                <a:rPr lang="en-US" sz="1300" b="1" dirty="0">
                  <a:solidFill>
                    <a:schemeClr val="tx1"/>
                  </a:solidFill>
                  <a:latin typeface="Arial" panose="020B0604020202020204" pitchFamily="34" charset="0"/>
                  <a:cs typeface="Arial" panose="020B0604020202020204" pitchFamily="34" charset="0"/>
                </a:rPr>
                <a:t>May 2</a:t>
              </a:r>
              <a:endParaRPr lang="en-US" sz="13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72" name="TextBox 371"/>
            <p:cNvSpPr txBox="1"/>
            <p:nvPr/>
          </p:nvSpPr>
          <p:spPr>
            <a:xfrm>
              <a:off x="1110615" y="3519487"/>
              <a:ext cx="537687" cy="215444"/>
            </a:xfrm>
            <a:prstGeom prst="rect">
              <a:avLst/>
            </a:prstGeom>
            <a:noFill/>
          </p:spPr>
          <p:txBody>
            <a:bodyPr wrap="square" rtlCol="0">
              <a:spAutoFit/>
            </a:bodyPr>
            <a:lstStyle/>
            <a:p>
              <a:r>
                <a:rPr lang="en-US" sz="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Rising</a:t>
              </a:r>
            </a:p>
          </p:txBody>
        </p:sp>
        <p:grpSp>
          <p:nvGrpSpPr>
            <p:cNvPr id="373" name="Group 372"/>
            <p:cNvGrpSpPr/>
            <p:nvPr/>
          </p:nvGrpSpPr>
          <p:grpSpPr>
            <a:xfrm>
              <a:off x="1164933" y="3338512"/>
              <a:ext cx="413836" cy="220340"/>
              <a:chOff x="570155" y="2242798"/>
              <a:chExt cx="1023582" cy="609938"/>
            </a:xfrm>
            <a:solidFill>
              <a:srgbClr val="C00000"/>
            </a:solidFill>
          </p:grpSpPr>
          <p:grpSp>
            <p:nvGrpSpPr>
              <p:cNvPr id="374" name="Group 373"/>
              <p:cNvGrpSpPr/>
              <p:nvPr/>
            </p:nvGrpSpPr>
            <p:grpSpPr>
              <a:xfrm>
                <a:off x="570155" y="2242798"/>
                <a:ext cx="1023582" cy="349498"/>
                <a:chOff x="570155" y="2242798"/>
                <a:chExt cx="1023582" cy="349498"/>
              </a:xfrm>
              <a:grpFill/>
            </p:grpSpPr>
            <p:sp>
              <p:nvSpPr>
                <p:cNvPr id="382" name="Right Arrow 381"/>
                <p:cNvSpPr/>
                <p:nvPr/>
              </p:nvSpPr>
              <p:spPr>
                <a:xfrm rot="19449428">
                  <a:off x="1054895" y="2242798"/>
                  <a:ext cx="538842" cy="310243"/>
                </a:xfrm>
                <a:prstGeom prst="rightArrow">
                  <a:avLst>
                    <a:gd name="adj1" fmla="val 35988"/>
                    <a:gd name="adj2"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83" name="Rectangle 382"/>
                <p:cNvSpPr/>
                <p:nvPr/>
              </p:nvSpPr>
              <p:spPr>
                <a:xfrm rot="1725484">
                  <a:off x="885824" y="2428081"/>
                  <a:ext cx="295275" cy="1079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84" name="Rectangle 383"/>
                <p:cNvSpPr/>
                <p:nvPr/>
              </p:nvSpPr>
              <p:spPr>
                <a:xfrm rot="19397731">
                  <a:off x="570155" y="2484346"/>
                  <a:ext cx="435837" cy="1079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375" name="Freeform 374"/>
              <p:cNvSpPr/>
              <p:nvPr/>
            </p:nvSpPr>
            <p:spPr>
              <a:xfrm>
                <a:off x="671283" y="2652712"/>
                <a:ext cx="114529" cy="197644"/>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4529"/>
                  <a:gd name="connsiteY0" fmla="*/ 83344 h 197644"/>
                  <a:gd name="connsiteX1" fmla="*/ 114529 w 114529"/>
                  <a:gd name="connsiteY1" fmla="*/ 0 h 197644"/>
                  <a:gd name="connsiteX2" fmla="*/ 114529 w 114529"/>
                  <a:gd name="connsiteY2" fmla="*/ 197644 h 197644"/>
                  <a:gd name="connsiteX3" fmla="*/ 229 w 114529"/>
                  <a:gd name="connsiteY3" fmla="*/ 195263 h 197644"/>
                  <a:gd name="connsiteX4" fmla="*/ 229 w 114529"/>
                  <a:gd name="connsiteY4" fmla="*/ 83344 h 197644"/>
                  <a:gd name="connsiteX0" fmla="*/ 7144 w 114300"/>
                  <a:gd name="connsiteY0" fmla="*/ 85726 h 197644"/>
                  <a:gd name="connsiteX1" fmla="*/ 114300 w 114300"/>
                  <a:gd name="connsiteY1" fmla="*/ 0 h 197644"/>
                  <a:gd name="connsiteX2" fmla="*/ 114300 w 114300"/>
                  <a:gd name="connsiteY2" fmla="*/ 197644 h 197644"/>
                  <a:gd name="connsiteX3" fmla="*/ 0 w 114300"/>
                  <a:gd name="connsiteY3" fmla="*/ 195263 h 197644"/>
                  <a:gd name="connsiteX4" fmla="*/ 7144 w 114300"/>
                  <a:gd name="connsiteY4" fmla="*/ 85726 h 197644"/>
                  <a:gd name="connsiteX0" fmla="*/ 229 w 114529"/>
                  <a:gd name="connsiteY0" fmla="*/ 85726 h 197644"/>
                  <a:gd name="connsiteX1" fmla="*/ 114529 w 114529"/>
                  <a:gd name="connsiteY1" fmla="*/ 0 h 197644"/>
                  <a:gd name="connsiteX2" fmla="*/ 114529 w 114529"/>
                  <a:gd name="connsiteY2" fmla="*/ 197644 h 197644"/>
                  <a:gd name="connsiteX3" fmla="*/ 229 w 114529"/>
                  <a:gd name="connsiteY3" fmla="*/ 195263 h 197644"/>
                  <a:gd name="connsiteX4" fmla="*/ 229 w 114529"/>
                  <a:gd name="connsiteY4" fmla="*/ 85726 h 197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529" h="197644">
                    <a:moveTo>
                      <a:pt x="229" y="85726"/>
                    </a:moveTo>
                    <a:lnTo>
                      <a:pt x="114529" y="0"/>
                    </a:lnTo>
                    <a:lnTo>
                      <a:pt x="114529" y="197644"/>
                    </a:lnTo>
                    <a:lnTo>
                      <a:pt x="229" y="195263"/>
                    </a:lnTo>
                    <a:cubicBezTo>
                      <a:pt x="1023" y="156369"/>
                      <a:pt x="-565" y="124621"/>
                      <a:pt x="229" y="85726"/>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76" name="Freeform 375"/>
              <p:cNvSpPr/>
              <p:nvPr/>
            </p:nvSpPr>
            <p:spPr>
              <a:xfrm>
                <a:off x="807138" y="2552698"/>
                <a:ext cx="119168" cy="300038"/>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105 w 119168"/>
                  <a:gd name="connsiteY0" fmla="*/ 44563 h 158863"/>
                  <a:gd name="connsiteX1" fmla="*/ 119168 w 119168"/>
                  <a:gd name="connsiteY1" fmla="*/ 0 h 158863"/>
                  <a:gd name="connsiteX2" fmla="*/ 116787 w 119168"/>
                  <a:gd name="connsiteY2" fmla="*/ 158863 h 158863"/>
                  <a:gd name="connsiteX3" fmla="*/ 2487 w 119168"/>
                  <a:gd name="connsiteY3" fmla="*/ 156482 h 158863"/>
                  <a:gd name="connsiteX4" fmla="*/ 105 w 119168"/>
                  <a:gd name="connsiteY4" fmla="*/ 44563 h 158863"/>
                  <a:gd name="connsiteX0" fmla="*/ 105 w 119168"/>
                  <a:gd name="connsiteY0" fmla="*/ 47233 h 161533"/>
                  <a:gd name="connsiteX1" fmla="*/ 119168 w 119168"/>
                  <a:gd name="connsiteY1" fmla="*/ 0 h 161533"/>
                  <a:gd name="connsiteX2" fmla="*/ 116787 w 119168"/>
                  <a:gd name="connsiteY2" fmla="*/ 161533 h 161533"/>
                  <a:gd name="connsiteX3" fmla="*/ 2487 w 119168"/>
                  <a:gd name="connsiteY3" fmla="*/ 159152 h 161533"/>
                  <a:gd name="connsiteX4" fmla="*/ 105 w 119168"/>
                  <a:gd name="connsiteY4" fmla="*/ 47233 h 161533"/>
                  <a:gd name="connsiteX0" fmla="*/ 105 w 119168"/>
                  <a:gd name="connsiteY0" fmla="*/ 52573 h 166873"/>
                  <a:gd name="connsiteX1" fmla="*/ 119168 w 119168"/>
                  <a:gd name="connsiteY1" fmla="*/ 0 h 166873"/>
                  <a:gd name="connsiteX2" fmla="*/ 116787 w 119168"/>
                  <a:gd name="connsiteY2" fmla="*/ 166873 h 166873"/>
                  <a:gd name="connsiteX3" fmla="*/ 2487 w 119168"/>
                  <a:gd name="connsiteY3" fmla="*/ 164492 h 166873"/>
                  <a:gd name="connsiteX4" fmla="*/ 105 w 119168"/>
                  <a:gd name="connsiteY4" fmla="*/ 52573 h 166873"/>
                  <a:gd name="connsiteX0" fmla="*/ 105 w 119168"/>
                  <a:gd name="connsiteY0" fmla="*/ 52573 h 164492"/>
                  <a:gd name="connsiteX1" fmla="*/ 119168 w 119168"/>
                  <a:gd name="connsiteY1" fmla="*/ 0 h 164492"/>
                  <a:gd name="connsiteX2" fmla="*/ 114406 w 119168"/>
                  <a:gd name="connsiteY2" fmla="*/ 162868 h 164492"/>
                  <a:gd name="connsiteX3" fmla="*/ 2487 w 119168"/>
                  <a:gd name="connsiteY3" fmla="*/ 164492 h 164492"/>
                  <a:gd name="connsiteX4" fmla="*/ 105 w 119168"/>
                  <a:gd name="connsiteY4" fmla="*/ 52573 h 164492"/>
                  <a:gd name="connsiteX0" fmla="*/ 105 w 119168"/>
                  <a:gd name="connsiteY0" fmla="*/ 52573 h 168208"/>
                  <a:gd name="connsiteX1" fmla="*/ 119168 w 119168"/>
                  <a:gd name="connsiteY1" fmla="*/ 0 h 168208"/>
                  <a:gd name="connsiteX2" fmla="*/ 116787 w 119168"/>
                  <a:gd name="connsiteY2" fmla="*/ 168208 h 168208"/>
                  <a:gd name="connsiteX3" fmla="*/ 2487 w 119168"/>
                  <a:gd name="connsiteY3" fmla="*/ 164492 h 168208"/>
                  <a:gd name="connsiteX4" fmla="*/ 105 w 119168"/>
                  <a:gd name="connsiteY4" fmla="*/ 52573 h 168208"/>
                  <a:gd name="connsiteX0" fmla="*/ 105 w 119168"/>
                  <a:gd name="connsiteY0" fmla="*/ 52573 h 171167"/>
                  <a:gd name="connsiteX1" fmla="*/ 119168 w 119168"/>
                  <a:gd name="connsiteY1" fmla="*/ 0 h 171167"/>
                  <a:gd name="connsiteX2" fmla="*/ 116787 w 119168"/>
                  <a:gd name="connsiteY2" fmla="*/ 168208 h 171167"/>
                  <a:gd name="connsiteX3" fmla="*/ 2487 w 119168"/>
                  <a:gd name="connsiteY3" fmla="*/ 171167 h 171167"/>
                  <a:gd name="connsiteX4" fmla="*/ 105 w 119168"/>
                  <a:gd name="connsiteY4" fmla="*/ 52573 h 171167"/>
                  <a:gd name="connsiteX0" fmla="*/ 105 w 119168"/>
                  <a:gd name="connsiteY0" fmla="*/ 52573 h 168208"/>
                  <a:gd name="connsiteX1" fmla="*/ 119168 w 119168"/>
                  <a:gd name="connsiteY1" fmla="*/ 0 h 168208"/>
                  <a:gd name="connsiteX2" fmla="*/ 116787 w 119168"/>
                  <a:gd name="connsiteY2" fmla="*/ 168208 h 168208"/>
                  <a:gd name="connsiteX3" fmla="*/ 2487 w 119168"/>
                  <a:gd name="connsiteY3" fmla="*/ 165827 h 168208"/>
                  <a:gd name="connsiteX4" fmla="*/ 105 w 119168"/>
                  <a:gd name="connsiteY4" fmla="*/ 52573 h 1682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168" h="168208">
                    <a:moveTo>
                      <a:pt x="105" y="52573"/>
                    </a:moveTo>
                    <a:lnTo>
                      <a:pt x="119168" y="0"/>
                    </a:lnTo>
                    <a:cubicBezTo>
                      <a:pt x="118374" y="52954"/>
                      <a:pt x="117581" y="115254"/>
                      <a:pt x="116787" y="168208"/>
                    </a:cubicBezTo>
                    <a:lnTo>
                      <a:pt x="2487" y="165827"/>
                    </a:lnTo>
                    <a:cubicBezTo>
                      <a:pt x="3281" y="126933"/>
                      <a:pt x="-689" y="91468"/>
                      <a:pt x="105" y="5257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77" name="Freeform 376"/>
              <p:cNvSpPr/>
              <p:nvPr/>
            </p:nvSpPr>
            <p:spPr>
              <a:xfrm>
                <a:off x="947736" y="2546527"/>
                <a:ext cx="109767" cy="302562"/>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67" h="119439">
                    <a:moveTo>
                      <a:pt x="2381" y="0"/>
                    </a:moveTo>
                    <a:lnTo>
                      <a:pt x="109538" y="21238"/>
                    </a:lnTo>
                    <a:cubicBezTo>
                      <a:pt x="108744" y="74192"/>
                      <a:pt x="110332" y="65106"/>
                      <a:pt x="109538" y="118060"/>
                    </a:cubicBezTo>
                    <a:lnTo>
                      <a:pt x="0" y="119439"/>
                    </a:lnTo>
                    <a:cubicBezTo>
                      <a:pt x="794" y="80545"/>
                      <a:pt x="1587" y="38895"/>
                      <a:pt x="2381"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78" name="Straight Connector 377"/>
              <p:cNvCxnSpPr>
                <a:stCxn id="375" idx="3"/>
                <a:endCxn id="381" idx="2"/>
              </p:cNvCxnSpPr>
              <p:nvPr/>
            </p:nvCxnSpPr>
            <p:spPr>
              <a:xfrm flipV="1">
                <a:off x="671512" y="2847184"/>
                <a:ext cx="781049" cy="791"/>
              </a:xfrm>
              <a:prstGeom prst="line">
                <a:avLst/>
              </a:prstGeom>
              <a:grpFill/>
              <a:ln w="15875">
                <a:solidFill>
                  <a:srgbClr val="C00000"/>
                </a:solidFill>
              </a:ln>
            </p:spPr>
            <p:style>
              <a:lnRef idx="1">
                <a:schemeClr val="accent1"/>
              </a:lnRef>
              <a:fillRef idx="0">
                <a:schemeClr val="accent1"/>
              </a:fillRef>
              <a:effectRef idx="0">
                <a:schemeClr val="accent1"/>
              </a:effectRef>
              <a:fontRef idx="minor">
                <a:schemeClr val="tx1"/>
              </a:fontRef>
            </p:style>
          </p:cxnSp>
          <p:sp>
            <p:nvSpPr>
              <p:cNvPr id="379" name="Freeform 378"/>
              <p:cNvSpPr/>
              <p:nvPr/>
            </p:nvSpPr>
            <p:spPr>
              <a:xfrm>
                <a:off x="1087999" y="2607471"/>
                <a:ext cx="105111" cy="243999"/>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4762 w 109767"/>
                  <a:gd name="connsiteY0" fmla="*/ 10722 h 98201"/>
                  <a:gd name="connsiteX1" fmla="*/ 109538 w 109767"/>
                  <a:gd name="connsiteY1" fmla="*/ 0 h 98201"/>
                  <a:gd name="connsiteX2" fmla="*/ 109538 w 109767"/>
                  <a:gd name="connsiteY2" fmla="*/ 96822 h 98201"/>
                  <a:gd name="connsiteX3" fmla="*/ 0 w 109767"/>
                  <a:gd name="connsiteY3" fmla="*/ 98201 h 98201"/>
                  <a:gd name="connsiteX4" fmla="*/ 4762 w 109767"/>
                  <a:gd name="connsiteY4" fmla="*/ 10722 h 98201"/>
                  <a:gd name="connsiteX0" fmla="*/ 4762 w 109767"/>
                  <a:gd name="connsiteY0" fmla="*/ 10722 h 98201"/>
                  <a:gd name="connsiteX1" fmla="*/ 54771 w 109767"/>
                  <a:gd name="connsiteY1" fmla="*/ 5639 h 98201"/>
                  <a:gd name="connsiteX2" fmla="*/ 109538 w 109767"/>
                  <a:gd name="connsiteY2" fmla="*/ 0 h 98201"/>
                  <a:gd name="connsiteX3" fmla="*/ 109538 w 109767"/>
                  <a:gd name="connsiteY3" fmla="*/ 96822 h 98201"/>
                  <a:gd name="connsiteX4" fmla="*/ 0 w 109767"/>
                  <a:gd name="connsiteY4" fmla="*/ 98201 h 98201"/>
                  <a:gd name="connsiteX5" fmla="*/ 4762 w 109767"/>
                  <a:gd name="connsiteY5" fmla="*/ 10722 h 98201"/>
                  <a:gd name="connsiteX0" fmla="*/ 4762 w 109767"/>
                  <a:gd name="connsiteY0" fmla="*/ 10722 h 98201"/>
                  <a:gd name="connsiteX1" fmla="*/ 57152 w 109767"/>
                  <a:gd name="connsiteY1" fmla="*/ 19740 h 98201"/>
                  <a:gd name="connsiteX2" fmla="*/ 109538 w 109767"/>
                  <a:gd name="connsiteY2" fmla="*/ 0 h 98201"/>
                  <a:gd name="connsiteX3" fmla="*/ 109538 w 109767"/>
                  <a:gd name="connsiteY3" fmla="*/ 96822 h 98201"/>
                  <a:gd name="connsiteX4" fmla="*/ 0 w 109767"/>
                  <a:gd name="connsiteY4" fmla="*/ 98201 h 98201"/>
                  <a:gd name="connsiteX5" fmla="*/ 4762 w 109767"/>
                  <a:gd name="connsiteY5" fmla="*/ 10722 h 98201"/>
                  <a:gd name="connsiteX0" fmla="*/ 4762 w 109643"/>
                  <a:gd name="connsiteY0" fmla="*/ 6962 h 94441"/>
                  <a:gd name="connsiteX1" fmla="*/ 57152 w 109643"/>
                  <a:gd name="connsiteY1" fmla="*/ 15980 h 94441"/>
                  <a:gd name="connsiteX2" fmla="*/ 107157 w 109643"/>
                  <a:gd name="connsiteY2" fmla="*/ 0 h 94441"/>
                  <a:gd name="connsiteX3" fmla="*/ 109538 w 109643"/>
                  <a:gd name="connsiteY3" fmla="*/ 93062 h 94441"/>
                  <a:gd name="connsiteX4" fmla="*/ 0 w 109643"/>
                  <a:gd name="connsiteY4" fmla="*/ 94441 h 94441"/>
                  <a:gd name="connsiteX5" fmla="*/ 4762 w 109643"/>
                  <a:gd name="connsiteY5" fmla="*/ 6962 h 94441"/>
                  <a:gd name="connsiteX0" fmla="*/ 230 w 105111"/>
                  <a:gd name="connsiteY0" fmla="*/ 6962 h 96321"/>
                  <a:gd name="connsiteX1" fmla="*/ 52620 w 105111"/>
                  <a:gd name="connsiteY1" fmla="*/ 15980 h 96321"/>
                  <a:gd name="connsiteX2" fmla="*/ 102625 w 105111"/>
                  <a:gd name="connsiteY2" fmla="*/ 0 h 96321"/>
                  <a:gd name="connsiteX3" fmla="*/ 105006 w 105111"/>
                  <a:gd name="connsiteY3" fmla="*/ 93062 h 96321"/>
                  <a:gd name="connsiteX4" fmla="*/ 231 w 105111"/>
                  <a:gd name="connsiteY4" fmla="*/ 96321 h 96321"/>
                  <a:gd name="connsiteX5" fmla="*/ 230 w 105111"/>
                  <a:gd name="connsiteY5" fmla="*/ 6962 h 96321"/>
                  <a:gd name="connsiteX0" fmla="*/ 230 w 105111"/>
                  <a:gd name="connsiteY0" fmla="*/ 6962 h 96321"/>
                  <a:gd name="connsiteX1" fmla="*/ 52620 w 105111"/>
                  <a:gd name="connsiteY1" fmla="*/ 15980 h 96321"/>
                  <a:gd name="connsiteX2" fmla="*/ 102625 w 105111"/>
                  <a:gd name="connsiteY2" fmla="*/ 0 h 96321"/>
                  <a:gd name="connsiteX3" fmla="*/ 105006 w 105111"/>
                  <a:gd name="connsiteY3" fmla="*/ 93062 h 96321"/>
                  <a:gd name="connsiteX4" fmla="*/ 231 w 105111"/>
                  <a:gd name="connsiteY4" fmla="*/ 96321 h 96321"/>
                  <a:gd name="connsiteX5" fmla="*/ 230 w 105111"/>
                  <a:gd name="connsiteY5" fmla="*/ 6962 h 96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111" h="96321">
                    <a:moveTo>
                      <a:pt x="230" y="6962"/>
                    </a:moveTo>
                    <a:lnTo>
                      <a:pt x="52620" y="15980"/>
                    </a:lnTo>
                    <a:lnTo>
                      <a:pt x="102625" y="0"/>
                    </a:lnTo>
                    <a:cubicBezTo>
                      <a:pt x="101831" y="52954"/>
                      <a:pt x="105800" y="40108"/>
                      <a:pt x="105006" y="93062"/>
                    </a:cubicBezTo>
                    <a:lnTo>
                      <a:pt x="231" y="96321"/>
                    </a:lnTo>
                    <a:cubicBezTo>
                      <a:pt x="1025" y="57427"/>
                      <a:pt x="-564" y="45857"/>
                      <a:pt x="230" y="696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80" name="Freeform 379"/>
              <p:cNvSpPr/>
              <p:nvPr/>
            </p:nvSpPr>
            <p:spPr>
              <a:xfrm>
                <a:off x="1218969" y="2507460"/>
                <a:ext cx="112150" cy="339248"/>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229 w 109997"/>
                  <a:gd name="connsiteY0" fmla="*/ 0 h 104399"/>
                  <a:gd name="connsiteX1" fmla="*/ 109768 w 109997"/>
                  <a:gd name="connsiteY1" fmla="*/ 6198 h 104399"/>
                  <a:gd name="connsiteX2" fmla="*/ 109768 w 109997"/>
                  <a:gd name="connsiteY2" fmla="*/ 103020 h 104399"/>
                  <a:gd name="connsiteX3" fmla="*/ 230 w 109997"/>
                  <a:gd name="connsiteY3" fmla="*/ 104399 h 104399"/>
                  <a:gd name="connsiteX4" fmla="*/ 229 w 109997"/>
                  <a:gd name="connsiteY4" fmla="*/ 0 h 104399"/>
                  <a:gd name="connsiteX0" fmla="*/ 229 w 112150"/>
                  <a:gd name="connsiteY0" fmla="*/ 29522 h 133921"/>
                  <a:gd name="connsiteX1" fmla="*/ 112150 w 112150"/>
                  <a:gd name="connsiteY1" fmla="*/ 0 h 133921"/>
                  <a:gd name="connsiteX2" fmla="*/ 109768 w 112150"/>
                  <a:gd name="connsiteY2" fmla="*/ 132542 h 133921"/>
                  <a:gd name="connsiteX3" fmla="*/ 230 w 112150"/>
                  <a:gd name="connsiteY3" fmla="*/ 133921 h 133921"/>
                  <a:gd name="connsiteX4" fmla="*/ 229 w 112150"/>
                  <a:gd name="connsiteY4" fmla="*/ 29522 h 1339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150" h="133921">
                    <a:moveTo>
                      <a:pt x="229" y="29522"/>
                    </a:moveTo>
                    <a:lnTo>
                      <a:pt x="112150" y="0"/>
                    </a:lnTo>
                    <a:cubicBezTo>
                      <a:pt x="111356" y="52954"/>
                      <a:pt x="110562" y="79588"/>
                      <a:pt x="109768" y="132542"/>
                    </a:cubicBezTo>
                    <a:lnTo>
                      <a:pt x="230" y="133921"/>
                    </a:lnTo>
                    <a:cubicBezTo>
                      <a:pt x="1024" y="95027"/>
                      <a:pt x="-565" y="68417"/>
                      <a:pt x="229" y="2952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81" name="Freeform 380"/>
              <p:cNvSpPr/>
              <p:nvPr/>
            </p:nvSpPr>
            <p:spPr>
              <a:xfrm>
                <a:off x="1350167" y="2428877"/>
                <a:ext cx="102623" cy="418307"/>
              </a:xfrm>
              <a:custGeom>
                <a:avLst/>
                <a:gdLst>
                  <a:gd name="connsiteX0" fmla="*/ 0 w 128588"/>
                  <a:gd name="connsiteY0" fmla="*/ 83344 h 197644"/>
                  <a:gd name="connsiteX1" fmla="*/ 128588 w 128588"/>
                  <a:gd name="connsiteY1" fmla="*/ 0 h 197644"/>
                  <a:gd name="connsiteX2" fmla="*/ 121444 w 128588"/>
                  <a:gd name="connsiteY2" fmla="*/ 197644 h 197644"/>
                  <a:gd name="connsiteX3" fmla="*/ 7144 w 128588"/>
                  <a:gd name="connsiteY3" fmla="*/ 195263 h 197644"/>
                  <a:gd name="connsiteX4" fmla="*/ 0 w 128588"/>
                  <a:gd name="connsiteY4" fmla="*/ 83344 h 197644"/>
                  <a:gd name="connsiteX0" fmla="*/ 0 w 121444"/>
                  <a:gd name="connsiteY0" fmla="*/ 83344 h 197644"/>
                  <a:gd name="connsiteX1" fmla="*/ 121444 w 121444"/>
                  <a:gd name="connsiteY1" fmla="*/ 0 h 197644"/>
                  <a:gd name="connsiteX2" fmla="*/ 114300 w 121444"/>
                  <a:gd name="connsiteY2" fmla="*/ 197644 h 197644"/>
                  <a:gd name="connsiteX3" fmla="*/ 0 w 121444"/>
                  <a:gd name="connsiteY3" fmla="*/ 195263 h 197644"/>
                  <a:gd name="connsiteX4" fmla="*/ 0 w 121444"/>
                  <a:gd name="connsiteY4" fmla="*/ 83344 h 197644"/>
                  <a:gd name="connsiteX0" fmla="*/ 229 w 121673"/>
                  <a:gd name="connsiteY0" fmla="*/ 83344 h 197644"/>
                  <a:gd name="connsiteX1" fmla="*/ 121673 w 121673"/>
                  <a:gd name="connsiteY1" fmla="*/ 0 h 197644"/>
                  <a:gd name="connsiteX2" fmla="*/ 114529 w 121673"/>
                  <a:gd name="connsiteY2" fmla="*/ 197644 h 197644"/>
                  <a:gd name="connsiteX3" fmla="*/ 229 w 121673"/>
                  <a:gd name="connsiteY3" fmla="*/ 195263 h 197644"/>
                  <a:gd name="connsiteX4" fmla="*/ 229 w 121673"/>
                  <a:gd name="connsiteY4" fmla="*/ 83344 h 197644"/>
                  <a:gd name="connsiteX0" fmla="*/ 229 w 119291"/>
                  <a:gd name="connsiteY0" fmla="*/ 53908 h 168208"/>
                  <a:gd name="connsiteX1" fmla="*/ 119291 w 119291"/>
                  <a:gd name="connsiteY1" fmla="*/ 0 h 168208"/>
                  <a:gd name="connsiteX2" fmla="*/ 114529 w 119291"/>
                  <a:gd name="connsiteY2" fmla="*/ 168208 h 168208"/>
                  <a:gd name="connsiteX3" fmla="*/ 229 w 119291"/>
                  <a:gd name="connsiteY3" fmla="*/ 165827 h 168208"/>
                  <a:gd name="connsiteX4" fmla="*/ 229 w 119291"/>
                  <a:gd name="connsiteY4" fmla="*/ 53908 h 168208"/>
                  <a:gd name="connsiteX0" fmla="*/ 4762 w 119062"/>
                  <a:gd name="connsiteY0" fmla="*/ 53908 h 168208"/>
                  <a:gd name="connsiteX1" fmla="*/ 119062 w 119062"/>
                  <a:gd name="connsiteY1" fmla="*/ 0 h 168208"/>
                  <a:gd name="connsiteX2" fmla="*/ 114300 w 119062"/>
                  <a:gd name="connsiteY2" fmla="*/ 168208 h 168208"/>
                  <a:gd name="connsiteX3" fmla="*/ 0 w 119062"/>
                  <a:gd name="connsiteY3" fmla="*/ 165827 h 168208"/>
                  <a:gd name="connsiteX4" fmla="*/ 4762 w 119062"/>
                  <a:gd name="connsiteY4" fmla="*/ 53908 h 168208"/>
                  <a:gd name="connsiteX0" fmla="*/ 4762 w 116681"/>
                  <a:gd name="connsiteY0" fmla="*/ 44563 h 158863"/>
                  <a:gd name="connsiteX1" fmla="*/ 116681 w 116681"/>
                  <a:gd name="connsiteY1" fmla="*/ 0 h 158863"/>
                  <a:gd name="connsiteX2" fmla="*/ 114300 w 116681"/>
                  <a:gd name="connsiteY2" fmla="*/ 158863 h 158863"/>
                  <a:gd name="connsiteX3" fmla="*/ 0 w 116681"/>
                  <a:gd name="connsiteY3" fmla="*/ 156482 h 158863"/>
                  <a:gd name="connsiteX4" fmla="*/ 4762 w 116681"/>
                  <a:gd name="connsiteY4" fmla="*/ 44563 h 158863"/>
                  <a:gd name="connsiteX0" fmla="*/ 4762 w 114529"/>
                  <a:gd name="connsiteY0" fmla="*/ 0 h 114300"/>
                  <a:gd name="connsiteX1" fmla="*/ 114300 w 114529"/>
                  <a:gd name="connsiteY1" fmla="*/ 19358 h 114300"/>
                  <a:gd name="connsiteX2" fmla="*/ 114300 w 114529"/>
                  <a:gd name="connsiteY2" fmla="*/ 114300 h 114300"/>
                  <a:gd name="connsiteX3" fmla="*/ 0 w 114529"/>
                  <a:gd name="connsiteY3" fmla="*/ 111919 h 114300"/>
                  <a:gd name="connsiteX4" fmla="*/ 4762 w 114529"/>
                  <a:gd name="connsiteY4" fmla="*/ 0 h 114300"/>
                  <a:gd name="connsiteX0" fmla="*/ 4762 w 114529"/>
                  <a:gd name="connsiteY0" fmla="*/ 0 h 111919"/>
                  <a:gd name="connsiteX1" fmla="*/ 114300 w 114529"/>
                  <a:gd name="connsiteY1" fmla="*/ 19358 h 111919"/>
                  <a:gd name="connsiteX2" fmla="*/ 114300 w 114529"/>
                  <a:gd name="connsiteY2" fmla="*/ 111480 h 111919"/>
                  <a:gd name="connsiteX3" fmla="*/ 0 w 114529"/>
                  <a:gd name="connsiteY3" fmla="*/ 111919 h 111919"/>
                  <a:gd name="connsiteX4" fmla="*/ 4762 w 114529"/>
                  <a:gd name="connsiteY4" fmla="*/ 0 h 111919"/>
                  <a:gd name="connsiteX0" fmla="*/ 7143 w 114529"/>
                  <a:gd name="connsiteY0" fmla="*/ 0 h 118499"/>
                  <a:gd name="connsiteX1" fmla="*/ 114300 w 114529"/>
                  <a:gd name="connsiteY1" fmla="*/ 25938 h 118499"/>
                  <a:gd name="connsiteX2" fmla="*/ 114300 w 114529"/>
                  <a:gd name="connsiteY2" fmla="*/ 118060 h 118499"/>
                  <a:gd name="connsiteX3" fmla="*/ 0 w 114529"/>
                  <a:gd name="connsiteY3" fmla="*/ 118499 h 118499"/>
                  <a:gd name="connsiteX4" fmla="*/ 7143 w 114529"/>
                  <a:gd name="connsiteY4" fmla="*/ 0 h 118499"/>
                  <a:gd name="connsiteX0" fmla="*/ 7143 w 114529"/>
                  <a:gd name="connsiteY0" fmla="*/ 0 h 118499"/>
                  <a:gd name="connsiteX1" fmla="*/ 114300 w 114529"/>
                  <a:gd name="connsiteY1" fmla="*/ 21238 h 118499"/>
                  <a:gd name="connsiteX2" fmla="*/ 114300 w 114529"/>
                  <a:gd name="connsiteY2" fmla="*/ 118060 h 118499"/>
                  <a:gd name="connsiteX3" fmla="*/ 0 w 114529"/>
                  <a:gd name="connsiteY3" fmla="*/ 118499 h 118499"/>
                  <a:gd name="connsiteX4" fmla="*/ 7143 w 114529"/>
                  <a:gd name="connsiteY4" fmla="*/ 0 h 118499"/>
                  <a:gd name="connsiteX0" fmla="*/ 2381 w 109767"/>
                  <a:gd name="connsiteY0" fmla="*/ 0 h 119439"/>
                  <a:gd name="connsiteX1" fmla="*/ 109538 w 109767"/>
                  <a:gd name="connsiteY1" fmla="*/ 21238 h 119439"/>
                  <a:gd name="connsiteX2" fmla="*/ 109538 w 109767"/>
                  <a:gd name="connsiteY2" fmla="*/ 118060 h 119439"/>
                  <a:gd name="connsiteX3" fmla="*/ 0 w 109767"/>
                  <a:gd name="connsiteY3" fmla="*/ 119439 h 119439"/>
                  <a:gd name="connsiteX4" fmla="*/ 2381 w 109767"/>
                  <a:gd name="connsiteY4" fmla="*/ 0 h 119439"/>
                  <a:gd name="connsiteX0" fmla="*/ 2381 w 109767"/>
                  <a:gd name="connsiteY0" fmla="*/ 0 h 135419"/>
                  <a:gd name="connsiteX1" fmla="*/ 109538 w 109767"/>
                  <a:gd name="connsiteY1" fmla="*/ 37218 h 135419"/>
                  <a:gd name="connsiteX2" fmla="*/ 109538 w 109767"/>
                  <a:gd name="connsiteY2" fmla="*/ 134040 h 135419"/>
                  <a:gd name="connsiteX3" fmla="*/ 0 w 109767"/>
                  <a:gd name="connsiteY3" fmla="*/ 135419 h 135419"/>
                  <a:gd name="connsiteX4" fmla="*/ 2381 w 109767"/>
                  <a:gd name="connsiteY4" fmla="*/ 0 h 135419"/>
                  <a:gd name="connsiteX0" fmla="*/ 2381 w 109589"/>
                  <a:gd name="connsiteY0" fmla="*/ 27644 h 163063"/>
                  <a:gd name="connsiteX1" fmla="*/ 102394 w 109589"/>
                  <a:gd name="connsiteY1" fmla="*/ 0 h 163063"/>
                  <a:gd name="connsiteX2" fmla="*/ 109538 w 109589"/>
                  <a:gd name="connsiteY2" fmla="*/ 161684 h 163063"/>
                  <a:gd name="connsiteX3" fmla="*/ 0 w 109589"/>
                  <a:gd name="connsiteY3" fmla="*/ 163063 h 163063"/>
                  <a:gd name="connsiteX4" fmla="*/ 2381 w 109589"/>
                  <a:gd name="connsiteY4" fmla="*/ 27644 h 163063"/>
                  <a:gd name="connsiteX0" fmla="*/ 2381 w 109589"/>
                  <a:gd name="connsiteY0" fmla="*/ 27644 h 164191"/>
                  <a:gd name="connsiteX1" fmla="*/ 102394 w 109589"/>
                  <a:gd name="connsiteY1" fmla="*/ 0 h 164191"/>
                  <a:gd name="connsiteX2" fmla="*/ 109538 w 109589"/>
                  <a:gd name="connsiteY2" fmla="*/ 164191 h 164191"/>
                  <a:gd name="connsiteX3" fmla="*/ 0 w 109589"/>
                  <a:gd name="connsiteY3" fmla="*/ 163063 h 164191"/>
                  <a:gd name="connsiteX4" fmla="*/ 2381 w 109589"/>
                  <a:gd name="connsiteY4" fmla="*/ 27644 h 164191"/>
                  <a:gd name="connsiteX0" fmla="*/ 2381 w 102623"/>
                  <a:gd name="connsiteY0" fmla="*/ 27644 h 165131"/>
                  <a:gd name="connsiteX1" fmla="*/ 102394 w 102623"/>
                  <a:gd name="connsiteY1" fmla="*/ 0 h 165131"/>
                  <a:gd name="connsiteX2" fmla="*/ 102394 w 102623"/>
                  <a:gd name="connsiteY2" fmla="*/ 165131 h 165131"/>
                  <a:gd name="connsiteX3" fmla="*/ 0 w 102623"/>
                  <a:gd name="connsiteY3" fmla="*/ 163063 h 165131"/>
                  <a:gd name="connsiteX4" fmla="*/ 2381 w 102623"/>
                  <a:gd name="connsiteY4" fmla="*/ 27644 h 165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623" h="165131">
                    <a:moveTo>
                      <a:pt x="2381" y="27644"/>
                    </a:moveTo>
                    <a:lnTo>
                      <a:pt x="102394" y="0"/>
                    </a:lnTo>
                    <a:cubicBezTo>
                      <a:pt x="101600" y="52954"/>
                      <a:pt x="103188" y="112177"/>
                      <a:pt x="102394" y="165131"/>
                    </a:cubicBezTo>
                    <a:lnTo>
                      <a:pt x="0" y="163063"/>
                    </a:lnTo>
                    <a:cubicBezTo>
                      <a:pt x="794" y="124169"/>
                      <a:pt x="1587" y="66539"/>
                      <a:pt x="2381" y="2764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grpSp>
        <p:nvGrpSpPr>
          <p:cNvPr id="233" name="Group 232"/>
          <p:cNvGrpSpPr/>
          <p:nvPr/>
        </p:nvGrpSpPr>
        <p:grpSpPr>
          <a:xfrm>
            <a:off x="8134164" y="1129166"/>
            <a:ext cx="1439069" cy="477098"/>
            <a:chOff x="4056122" y="2171700"/>
            <a:chExt cx="934977" cy="437242"/>
          </a:xfrm>
        </p:grpSpPr>
        <p:sp>
          <p:nvSpPr>
            <p:cNvPr id="234" name="Rounded Rectangle 233"/>
            <p:cNvSpPr/>
            <p:nvPr/>
          </p:nvSpPr>
          <p:spPr>
            <a:xfrm>
              <a:off x="4064634" y="2171700"/>
              <a:ext cx="926465" cy="437242"/>
            </a:xfrm>
            <a:prstGeom prst="roundRect">
              <a:avLst/>
            </a:prstGeom>
            <a:solidFill>
              <a:srgbClr val="DCD6AC"/>
            </a:solid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35" name="TextBox 234"/>
            <p:cNvSpPr txBox="1"/>
            <p:nvPr/>
          </p:nvSpPr>
          <p:spPr>
            <a:xfrm>
              <a:off x="4056122" y="2224388"/>
              <a:ext cx="888365" cy="310272"/>
            </a:xfrm>
            <a:prstGeom prst="rect">
              <a:avLst/>
            </a:prstGeom>
            <a:noFill/>
          </p:spPr>
          <p:txBody>
            <a:bodyPr wrap="square" rtlCol="0">
              <a:spAutoFit/>
            </a:bodyPr>
            <a:lstStyle/>
            <a:p>
              <a:pPr algn="ctr"/>
              <a:r>
                <a:rPr lang="en-US" sz="1600" b="1" dirty="0">
                  <a:solidFill>
                    <a:prstClr val="black"/>
                  </a:solidFill>
                  <a:latin typeface="Arial Narrow" panose="020B0606020202030204" pitchFamily="34" charset="0"/>
                </a:rPr>
                <a:t>Backwater</a:t>
              </a:r>
            </a:p>
          </p:txBody>
        </p:sp>
      </p:grpSp>
      <p:cxnSp>
        <p:nvCxnSpPr>
          <p:cNvPr id="200" name="Straight Arrow Connector 199"/>
          <p:cNvCxnSpPr>
            <a:endCxn id="194" idx="2"/>
          </p:cNvCxnSpPr>
          <p:nvPr/>
        </p:nvCxnSpPr>
        <p:spPr>
          <a:xfrm flipV="1">
            <a:off x="4388323" y="4570623"/>
            <a:ext cx="1438930" cy="608441"/>
          </a:xfrm>
          <a:prstGeom prst="straightConnector1">
            <a:avLst/>
          </a:prstGeom>
          <a:ln w="31750" cap="sq">
            <a:solidFill>
              <a:srgbClr val="FF0000"/>
            </a:solidFill>
            <a:bevel/>
            <a:tailEnd type="arrow"/>
          </a:ln>
        </p:spPr>
        <p:style>
          <a:lnRef idx="1">
            <a:schemeClr val="accent1"/>
          </a:lnRef>
          <a:fillRef idx="0">
            <a:schemeClr val="accent1"/>
          </a:fillRef>
          <a:effectRef idx="0">
            <a:schemeClr val="accent1"/>
          </a:effectRef>
          <a:fontRef idx="minor">
            <a:schemeClr val="tx1"/>
          </a:fontRef>
        </p:style>
      </p:cxnSp>
      <p:cxnSp>
        <p:nvCxnSpPr>
          <p:cNvPr id="201" name="Straight Arrow Connector 200"/>
          <p:cNvCxnSpPr/>
          <p:nvPr/>
        </p:nvCxnSpPr>
        <p:spPr>
          <a:xfrm flipH="1">
            <a:off x="6317301" y="4741141"/>
            <a:ext cx="1082214" cy="381589"/>
          </a:xfrm>
          <a:prstGeom prst="straightConnector1">
            <a:avLst/>
          </a:prstGeom>
          <a:ln w="28575" cap="sq">
            <a:solidFill>
              <a:srgbClr val="FF0000"/>
            </a:solidFill>
            <a:bevel/>
            <a:tailEnd type="arrow"/>
          </a:ln>
        </p:spPr>
        <p:style>
          <a:lnRef idx="1">
            <a:schemeClr val="accent1"/>
          </a:lnRef>
          <a:fillRef idx="0">
            <a:schemeClr val="accent1"/>
          </a:fillRef>
          <a:effectRef idx="0">
            <a:schemeClr val="accent1"/>
          </a:effectRef>
          <a:fontRef idx="minor">
            <a:schemeClr val="tx1"/>
          </a:fontRef>
        </p:style>
      </p:cxnSp>
      <p:cxnSp>
        <p:nvCxnSpPr>
          <p:cNvPr id="206" name="Straight Arrow Connector 205"/>
          <p:cNvCxnSpPr/>
          <p:nvPr/>
        </p:nvCxnSpPr>
        <p:spPr>
          <a:xfrm flipH="1" flipV="1">
            <a:off x="6616571" y="5506630"/>
            <a:ext cx="782945" cy="177227"/>
          </a:xfrm>
          <a:prstGeom prst="straightConnector1">
            <a:avLst/>
          </a:prstGeom>
          <a:ln w="31750" cap="sq">
            <a:solidFill>
              <a:srgbClr val="FF0000"/>
            </a:solidFill>
            <a:bevel/>
            <a:tailEnd type="arrow"/>
          </a:ln>
        </p:spPr>
        <p:style>
          <a:lnRef idx="1">
            <a:schemeClr val="accent1"/>
          </a:lnRef>
          <a:fillRef idx="0">
            <a:schemeClr val="accent1"/>
          </a:fillRef>
          <a:effectRef idx="0">
            <a:schemeClr val="accent1"/>
          </a:effectRef>
          <a:fontRef idx="minor">
            <a:schemeClr val="tx1"/>
          </a:fontRef>
        </p:style>
      </p:cxnSp>
      <p:cxnSp>
        <p:nvCxnSpPr>
          <p:cNvPr id="216" name="Straight Arrow Connector 215"/>
          <p:cNvCxnSpPr>
            <a:endCxn id="320" idx="1"/>
          </p:cNvCxnSpPr>
          <p:nvPr/>
        </p:nvCxnSpPr>
        <p:spPr>
          <a:xfrm>
            <a:off x="4423275" y="2833818"/>
            <a:ext cx="1158800" cy="359972"/>
          </a:xfrm>
          <a:prstGeom prst="straightConnector1">
            <a:avLst/>
          </a:prstGeom>
          <a:ln w="25400" cap="sq">
            <a:solidFill>
              <a:srgbClr val="FF0000"/>
            </a:solidFill>
            <a:bevel/>
            <a:tailEnd type="arrow"/>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stCxn id="295" idx="1"/>
            <a:endCxn id="187" idx="3"/>
          </p:cNvCxnSpPr>
          <p:nvPr/>
        </p:nvCxnSpPr>
        <p:spPr>
          <a:xfrm flipH="1">
            <a:off x="5730772" y="3360498"/>
            <a:ext cx="2151750" cy="112977"/>
          </a:xfrm>
          <a:prstGeom prst="straightConnector1">
            <a:avLst/>
          </a:prstGeom>
          <a:ln w="28575" cap="sq">
            <a:solidFill>
              <a:srgbClr val="FF0000"/>
            </a:solidFill>
            <a:bevel/>
            <a:tailEnd type="arrow"/>
          </a:ln>
        </p:spPr>
        <p:style>
          <a:lnRef idx="1">
            <a:schemeClr val="accent1"/>
          </a:lnRef>
          <a:fillRef idx="0">
            <a:schemeClr val="accent1"/>
          </a:fillRef>
          <a:effectRef idx="0">
            <a:schemeClr val="accent1"/>
          </a:effectRef>
          <a:fontRef idx="minor">
            <a:schemeClr val="tx1"/>
          </a:fontRef>
        </p:style>
      </p:cxnSp>
      <p:sp>
        <p:nvSpPr>
          <p:cNvPr id="220" name="Right Brace 219"/>
          <p:cNvSpPr/>
          <p:nvPr/>
        </p:nvSpPr>
        <p:spPr>
          <a:xfrm rot="8078866">
            <a:off x="6126833" y="5188803"/>
            <a:ext cx="239852" cy="457323"/>
          </a:xfrm>
          <a:prstGeom prst="rightBrace">
            <a:avLst>
              <a:gd name="adj1" fmla="val 22625"/>
              <a:gd name="adj2" fmla="val 53197"/>
            </a:avLst>
          </a:pr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37" name="Right Brace 236"/>
          <p:cNvSpPr/>
          <p:nvPr/>
        </p:nvSpPr>
        <p:spPr>
          <a:xfrm rot="10541680">
            <a:off x="5441705" y="3231458"/>
            <a:ext cx="203320" cy="329186"/>
          </a:xfrm>
          <a:prstGeom prst="rightBrace">
            <a:avLst>
              <a:gd name="adj1" fmla="val 22625"/>
              <a:gd name="adj2" fmla="val 53197"/>
            </a:avLst>
          </a:pr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192" name="Rectangle 191"/>
          <p:cNvSpPr/>
          <p:nvPr/>
        </p:nvSpPr>
        <p:spPr>
          <a:xfrm>
            <a:off x="5582075" y="1924419"/>
            <a:ext cx="130175" cy="130175"/>
          </a:xfrm>
          <a:prstGeom prst="rect">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9" name="Rectangle 188"/>
          <p:cNvSpPr/>
          <p:nvPr/>
        </p:nvSpPr>
        <p:spPr>
          <a:xfrm>
            <a:off x="6461126" y="5376454"/>
            <a:ext cx="130175" cy="130175"/>
          </a:xfrm>
          <a:prstGeom prst="rect">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87" name="Rectangle 186"/>
          <p:cNvSpPr/>
          <p:nvPr/>
        </p:nvSpPr>
        <p:spPr>
          <a:xfrm>
            <a:off x="5600597" y="3408387"/>
            <a:ext cx="130175" cy="130175"/>
          </a:xfrm>
          <a:prstGeom prst="rect">
            <a:avLst/>
          </a:prstGeom>
          <a:solidFill>
            <a:srgbClr val="00B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241" name="Group 240"/>
          <p:cNvGrpSpPr/>
          <p:nvPr/>
        </p:nvGrpSpPr>
        <p:grpSpPr>
          <a:xfrm>
            <a:off x="6313045" y="4326757"/>
            <a:ext cx="926465" cy="437242"/>
            <a:chOff x="4064634" y="2171700"/>
            <a:chExt cx="926465" cy="437242"/>
          </a:xfrm>
          <a:solidFill>
            <a:schemeClr val="tx1">
              <a:lumMod val="50000"/>
              <a:lumOff val="50000"/>
            </a:schemeClr>
          </a:solidFill>
        </p:grpSpPr>
        <p:sp>
          <p:nvSpPr>
            <p:cNvPr id="242" name="Rounded Rectangle 241"/>
            <p:cNvSpPr/>
            <p:nvPr/>
          </p:nvSpPr>
          <p:spPr>
            <a:xfrm>
              <a:off x="4064634" y="2171700"/>
              <a:ext cx="926465" cy="437242"/>
            </a:xfrm>
            <a:prstGeom prst="roundRect">
              <a:avLst/>
            </a:prstGeom>
            <a:grp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43" name="TextBox 242"/>
            <p:cNvSpPr txBox="1"/>
            <p:nvPr/>
          </p:nvSpPr>
          <p:spPr>
            <a:xfrm>
              <a:off x="4089127" y="2224768"/>
              <a:ext cx="888365" cy="338554"/>
            </a:xfrm>
            <a:prstGeom prst="rect">
              <a:avLst/>
            </a:prstGeom>
            <a:grpFill/>
          </p:spPr>
          <p:txBody>
            <a:bodyPr wrap="square" rtlCol="0">
              <a:spAutoFit/>
            </a:bodyPr>
            <a:lstStyle/>
            <a:p>
              <a:pPr algn="ctr"/>
              <a:r>
                <a:rPr lang="en-US" sz="1600" b="1" dirty="0">
                  <a:solidFill>
                    <a:prstClr val="black"/>
                  </a:solidFill>
                  <a:effectLst>
                    <a:outerShdw blurRad="38100" dist="38100" dir="2700000" algn="tl">
                      <a:srgbClr val="000000">
                        <a:alpha val="43137"/>
                      </a:srgbClr>
                    </a:outerShdw>
                  </a:effectLst>
                  <a:latin typeface="Arial Narrow" panose="020B0606020202030204" pitchFamily="34" charset="0"/>
                </a:rPr>
                <a:t>0.5 Day</a:t>
              </a:r>
            </a:p>
          </p:txBody>
        </p:sp>
      </p:grpSp>
      <p:grpSp>
        <p:nvGrpSpPr>
          <p:cNvPr id="247" name="Group 246"/>
          <p:cNvGrpSpPr/>
          <p:nvPr/>
        </p:nvGrpSpPr>
        <p:grpSpPr>
          <a:xfrm>
            <a:off x="4457705" y="3229275"/>
            <a:ext cx="926465" cy="437242"/>
            <a:chOff x="4027000" y="2134879"/>
            <a:chExt cx="926465" cy="437242"/>
          </a:xfrm>
          <a:solidFill>
            <a:schemeClr val="tx1">
              <a:lumMod val="50000"/>
              <a:lumOff val="50000"/>
            </a:schemeClr>
          </a:solidFill>
        </p:grpSpPr>
        <p:sp>
          <p:nvSpPr>
            <p:cNvPr id="248" name="Rounded Rectangle 247"/>
            <p:cNvSpPr/>
            <p:nvPr/>
          </p:nvSpPr>
          <p:spPr>
            <a:xfrm>
              <a:off x="4027000" y="2134879"/>
              <a:ext cx="926465" cy="437242"/>
            </a:xfrm>
            <a:prstGeom prst="roundRect">
              <a:avLst/>
            </a:prstGeom>
            <a:grp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49" name="TextBox 248"/>
            <p:cNvSpPr txBox="1"/>
            <p:nvPr/>
          </p:nvSpPr>
          <p:spPr>
            <a:xfrm>
              <a:off x="4056465" y="2197110"/>
              <a:ext cx="888365" cy="338554"/>
            </a:xfrm>
            <a:prstGeom prst="rect">
              <a:avLst/>
            </a:prstGeom>
            <a:grpFill/>
          </p:spPr>
          <p:txBody>
            <a:bodyPr wrap="square" rtlCol="0">
              <a:spAutoFit/>
            </a:bodyPr>
            <a:lstStyle/>
            <a:p>
              <a:pPr algn="ctr"/>
              <a:r>
                <a:rPr lang="en-US" sz="1600" b="1" dirty="0">
                  <a:solidFill>
                    <a:prstClr val="black"/>
                  </a:solidFill>
                  <a:effectLst>
                    <a:outerShdw blurRad="38100" dist="38100" dir="2700000" algn="tl">
                      <a:srgbClr val="000000">
                        <a:alpha val="43137"/>
                      </a:srgbClr>
                    </a:outerShdw>
                  </a:effectLst>
                  <a:latin typeface="Arial Narrow" panose="020B0606020202030204" pitchFamily="34" charset="0"/>
                </a:rPr>
                <a:t>0.25 Day</a:t>
              </a:r>
            </a:p>
          </p:txBody>
        </p:sp>
      </p:grpSp>
      <p:grpSp>
        <p:nvGrpSpPr>
          <p:cNvPr id="250" name="Group 249"/>
          <p:cNvGrpSpPr/>
          <p:nvPr/>
        </p:nvGrpSpPr>
        <p:grpSpPr>
          <a:xfrm>
            <a:off x="6049373" y="3489967"/>
            <a:ext cx="926465" cy="437242"/>
            <a:chOff x="4064634" y="2171700"/>
            <a:chExt cx="926465" cy="437242"/>
          </a:xfrm>
          <a:solidFill>
            <a:schemeClr val="tx1">
              <a:lumMod val="50000"/>
              <a:lumOff val="50000"/>
            </a:schemeClr>
          </a:solidFill>
        </p:grpSpPr>
        <p:sp>
          <p:nvSpPr>
            <p:cNvPr id="251" name="Rounded Rectangle 250"/>
            <p:cNvSpPr/>
            <p:nvPr/>
          </p:nvSpPr>
          <p:spPr>
            <a:xfrm>
              <a:off x="4064634" y="2171700"/>
              <a:ext cx="926465" cy="437242"/>
            </a:xfrm>
            <a:prstGeom prst="roundRect">
              <a:avLst/>
            </a:prstGeom>
            <a:grp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52" name="TextBox 251"/>
            <p:cNvSpPr txBox="1"/>
            <p:nvPr/>
          </p:nvSpPr>
          <p:spPr>
            <a:xfrm>
              <a:off x="4089127" y="2224768"/>
              <a:ext cx="888365" cy="338554"/>
            </a:xfrm>
            <a:prstGeom prst="rect">
              <a:avLst/>
            </a:prstGeom>
            <a:grpFill/>
          </p:spPr>
          <p:txBody>
            <a:bodyPr wrap="square" rtlCol="0">
              <a:spAutoFit/>
            </a:bodyPr>
            <a:lstStyle/>
            <a:p>
              <a:pPr algn="ctr"/>
              <a:r>
                <a:rPr lang="en-US" sz="1600" b="1" dirty="0">
                  <a:solidFill>
                    <a:prstClr val="black"/>
                  </a:solidFill>
                  <a:effectLst>
                    <a:outerShdw blurRad="38100" dist="38100" dir="2700000" algn="tl">
                      <a:srgbClr val="000000">
                        <a:alpha val="43137"/>
                      </a:srgbClr>
                    </a:outerShdw>
                  </a:effectLst>
                  <a:latin typeface="Arial Narrow" panose="020B0606020202030204" pitchFamily="34" charset="0"/>
                </a:rPr>
                <a:t>0.25 Day</a:t>
              </a:r>
            </a:p>
          </p:txBody>
        </p:sp>
      </p:grpSp>
      <p:grpSp>
        <p:nvGrpSpPr>
          <p:cNvPr id="256" name="Group 255"/>
          <p:cNvGrpSpPr/>
          <p:nvPr/>
        </p:nvGrpSpPr>
        <p:grpSpPr>
          <a:xfrm>
            <a:off x="5167395" y="5408619"/>
            <a:ext cx="926465" cy="437242"/>
            <a:chOff x="4064634" y="2171700"/>
            <a:chExt cx="926465" cy="437242"/>
          </a:xfrm>
          <a:solidFill>
            <a:schemeClr val="tx1">
              <a:lumMod val="50000"/>
              <a:lumOff val="50000"/>
            </a:schemeClr>
          </a:solidFill>
        </p:grpSpPr>
        <p:sp>
          <p:nvSpPr>
            <p:cNvPr id="257" name="Rounded Rectangle 256"/>
            <p:cNvSpPr/>
            <p:nvPr/>
          </p:nvSpPr>
          <p:spPr>
            <a:xfrm>
              <a:off x="4064634" y="2171700"/>
              <a:ext cx="926465" cy="437242"/>
            </a:xfrm>
            <a:prstGeom prst="roundRect">
              <a:avLst/>
            </a:prstGeom>
            <a:grp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58" name="TextBox 257"/>
            <p:cNvSpPr txBox="1"/>
            <p:nvPr/>
          </p:nvSpPr>
          <p:spPr>
            <a:xfrm>
              <a:off x="4089127" y="2224768"/>
              <a:ext cx="888365" cy="338554"/>
            </a:xfrm>
            <a:prstGeom prst="rect">
              <a:avLst/>
            </a:prstGeom>
            <a:grpFill/>
          </p:spPr>
          <p:txBody>
            <a:bodyPr wrap="square" rtlCol="0">
              <a:spAutoFit/>
            </a:bodyPr>
            <a:lstStyle/>
            <a:p>
              <a:pPr algn="ctr"/>
              <a:r>
                <a:rPr lang="en-US" sz="1600" b="1" dirty="0">
                  <a:solidFill>
                    <a:prstClr val="black"/>
                  </a:solidFill>
                  <a:effectLst>
                    <a:outerShdw blurRad="38100" dist="38100" dir="2700000" algn="tl">
                      <a:srgbClr val="000000">
                        <a:alpha val="43137"/>
                      </a:srgbClr>
                    </a:outerShdw>
                  </a:effectLst>
                  <a:latin typeface="Arial Narrow" panose="020B0606020202030204" pitchFamily="34" charset="0"/>
                </a:rPr>
                <a:t>1 Day</a:t>
              </a:r>
            </a:p>
          </p:txBody>
        </p:sp>
      </p:grpSp>
      <p:grpSp>
        <p:nvGrpSpPr>
          <p:cNvPr id="259" name="Group 258"/>
          <p:cNvGrpSpPr/>
          <p:nvPr/>
        </p:nvGrpSpPr>
        <p:grpSpPr>
          <a:xfrm>
            <a:off x="4529956" y="4218877"/>
            <a:ext cx="926465" cy="437242"/>
            <a:chOff x="4064634" y="2171700"/>
            <a:chExt cx="926465" cy="437242"/>
          </a:xfrm>
          <a:solidFill>
            <a:schemeClr val="tx1">
              <a:lumMod val="50000"/>
              <a:lumOff val="50000"/>
            </a:schemeClr>
          </a:solidFill>
        </p:grpSpPr>
        <p:sp>
          <p:nvSpPr>
            <p:cNvPr id="262" name="Rounded Rectangle 261"/>
            <p:cNvSpPr/>
            <p:nvPr/>
          </p:nvSpPr>
          <p:spPr>
            <a:xfrm>
              <a:off x="4064634" y="2171700"/>
              <a:ext cx="926465" cy="437242"/>
            </a:xfrm>
            <a:prstGeom prst="roundRect">
              <a:avLst/>
            </a:prstGeom>
            <a:grpFill/>
            <a:ln>
              <a:noFill/>
            </a:ln>
            <a:effectLst>
              <a:outerShdw blurRad="12700" dist="38100" dir="2700000" algn="tl" rotWithShape="0">
                <a:prstClr val="black">
                  <a:alpha val="71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63" name="TextBox 262"/>
            <p:cNvSpPr txBox="1"/>
            <p:nvPr/>
          </p:nvSpPr>
          <p:spPr>
            <a:xfrm>
              <a:off x="4089127" y="2224768"/>
              <a:ext cx="888365" cy="338554"/>
            </a:xfrm>
            <a:prstGeom prst="rect">
              <a:avLst/>
            </a:prstGeom>
            <a:grpFill/>
          </p:spPr>
          <p:txBody>
            <a:bodyPr wrap="square" rtlCol="0">
              <a:spAutoFit/>
            </a:bodyPr>
            <a:lstStyle/>
            <a:p>
              <a:pPr algn="ctr"/>
              <a:r>
                <a:rPr lang="en-US" sz="1600" b="1" dirty="0">
                  <a:solidFill>
                    <a:prstClr val="black"/>
                  </a:solidFill>
                  <a:effectLst>
                    <a:outerShdw blurRad="38100" dist="38100" dir="2700000" algn="tl">
                      <a:srgbClr val="000000">
                        <a:alpha val="43137"/>
                      </a:srgbClr>
                    </a:outerShdw>
                  </a:effectLst>
                  <a:latin typeface="Arial Narrow" panose="020B0606020202030204" pitchFamily="34" charset="0"/>
                </a:rPr>
                <a:t>0.5 Day</a:t>
              </a:r>
            </a:p>
          </p:txBody>
        </p:sp>
      </p:grpSp>
      <p:sp>
        <p:nvSpPr>
          <p:cNvPr id="269" name="Right Brace 268"/>
          <p:cNvSpPr/>
          <p:nvPr/>
        </p:nvSpPr>
        <p:spPr>
          <a:xfrm>
            <a:off x="5712250" y="3541043"/>
            <a:ext cx="254471" cy="329927"/>
          </a:xfrm>
          <a:prstGeom prst="rightBrace">
            <a:avLst>
              <a:gd name="adj1" fmla="val 22625"/>
              <a:gd name="adj2" fmla="val 53197"/>
            </a:avLst>
          </a:pr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cxnSp>
        <p:nvCxnSpPr>
          <p:cNvPr id="204" name="Straight Arrow Connector 203"/>
          <p:cNvCxnSpPr>
            <a:endCxn id="319" idx="1"/>
          </p:cNvCxnSpPr>
          <p:nvPr/>
        </p:nvCxnSpPr>
        <p:spPr>
          <a:xfrm flipV="1">
            <a:off x="4288706" y="3836658"/>
            <a:ext cx="1352957" cy="199126"/>
          </a:xfrm>
          <a:prstGeom prst="straightConnector1">
            <a:avLst/>
          </a:prstGeom>
          <a:ln w="31750" cap="sq">
            <a:solidFill>
              <a:srgbClr val="FF0000"/>
            </a:solidFill>
            <a:bevel/>
            <a:tailEnd type="arrow"/>
          </a:ln>
        </p:spPr>
        <p:style>
          <a:lnRef idx="1">
            <a:schemeClr val="accent1"/>
          </a:lnRef>
          <a:fillRef idx="0">
            <a:schemeClr val="accent1"/>
          </a:fillRef>
          <a:effectRef idx="0">
            <a:schemeClr val="accent1"/>
          </a:effectRef>
          <a:fontRef idx="minor">
            <a:schemeClr val="tx1"/>
          </a:fontRef>
        </p:style>
      </p:cxnSp>
      <p:sp>
        <p:nvSpPr>
          <p:cNvPr id="212" name="Right Brace 211"/>
          <p:cNvSpPr/>
          <p:nvPr/>
        </p:nvSpPr>
        <p:spPr>
          <a:xfrm rot="9929776">
            <a:off x="5491277" y="3897256"/>
            <a:ext cx="239277" cy="645104"/>
          </a:xfrm>
          <a:prstGeom prst="rightBrace">
            <a:avLst>
              <a:gd name="adj1" fmla="val 28268"/>
              <a:gd name="adj2" fmla="val 52849"/>
            </a:avLst>
          </a:pr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188" name="Rectangle 187"/>
          <p:cNvSpPr/>
          <p:nvPr/>
        </p:nvSpPr>
        <p:spPr>
          <a:xfrm>
            <a:off x="5516988" y="2577152"/>
            <a:ext cx="130175" cy="130175"/>
          </a:xfrm>
          <a:prstGeom prst="rect">
            <a:avLst/>
          </a:prstGeom>
          <a:solidFill>
            <a:srgbClr val="02AE4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20" name="Rectangle 319"/>
          <p:cNvSpPr/>
          <p:nvPr/>
        </p:nvSpPr>
        <p:spPr>
          <a:xfrm>
            <a:off x="5582076" y="3128703"/>
            <a:ext cx="130175" cy="130175"/>
          </a:xfrm>
          <a:prstGeom prst="rect">
            <a:avLst/>
          </a:prstGeom>
          <a:solidFill>
            <a:srgbClr val="02AE4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14" name="Right Brace 213"/>
          <p:cNvSpPr/>
          <p:nvPr/>
        </p:nvSpPr>
        <p:spPr>
          <a:xfrm rot="19718260">
            <a:off x="6029937" y="4405943"/>
            <a:ext cx="283526" cy="647040"/>
          </a:xfrm>
          <a:prstGeom prst="rightBrace">
            <a:avLst>
              <a:gd name="adj1" fmla="val 28268"/>
              <a:gd name="adj2" fmla="val 52849"/>
            </a:avLst>
          </a:pr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194" name="Rectangle 193"/>
          <p:cNvSpPr/>
          <p:nvPr/>
        </p:nvSpPr>
        <p:spPr>
          <a:xfrm>
            <a:off x="5762165" y="4440448"/>
            <a:ext cx="130175" cy="130175"/>
          </a:xfrm>
          <a:prstGeom prst="rect">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C000"/>
              </a:solidFill>
            </a:endParaRPr>
          </a:p>
        </p:txBody>
      </p:sp>
      <p:sp>
        <p:nvSpPr>
          <p:cNvPr id="191" name="Rectangle 190"/>
          <p:cNvSpPr/>
          <p:nvPr/>
        </p:nvSpPr>
        <p:spPr>
          <a:xfrm>
            <a:off x="6163641" y="5077966"/>
            <a:ext cx="130175" cy="130175"/>
          </a:xfrm>
          <a:prstGeom prst="rect">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EECE1">
                  <a:lumMod val="75000"/>
                </a:srgbClr>
              </a:solidFill>
            </a:endParaRPr>
          </a:p>
        </p:txBody>
      </p:sp>
      <p:pic>
        <p:nvPicPr>
          <p:cNvPr id="30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9814" y="1723080"/>
            <a:ext cx="390665" cy="372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8023" y="3379621"/>
            <a:ext cx="400050"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7" name="Oval 66"/>
          <p:cNvSpPr/>
          <p:nvPr/>
        </p:nvSpPr>
        <p:spPr>
          <a:xfrm>
            <a:off x="5311414" y="1441280"/>
            <a:ext cx="674905" cy="1621040"/>
          </a:xfrm>
          <a:prstGeom prst="ellipse">
            <a:avLst/>
          </a:prstGeom>
          <a:solidFill>
            <a:schemeClr val="accent1">
              <a:lumMod val="7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14" name="Rectangle 313"/>
          <p:cNvSpPr/>
          <p:nvPr/>
        </p:nvSpPr>
        <p:spPr>
          <a:xfrm>
            <a:off x="6073866" y="6338564"/>
            <a:ext cx="6118134" cy="55245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12" name="TextBox 311"/>
          <p:cNvSpPr txBox="1"/>
          <p:nvPr/>
        </p:nvSpPr>
        <p:spPr>
          <a:xfrm>
            <a:off x="6064182" y="6289757"/>
            <a:ext cx="6127818" cy="646331"/>
          </a:xfrm>
          <a:prstGeom prst="rect">
            <a:avLst/>
          </a:prstGeom>
          <a:noFill/>
        </p:spPr>
        <p:txBody>
          <a:bodyPr wrap="square" rtlCol="0" anchor="ctr">
            <a:spAutoFit/>
          </a:bodyPr>
          <a:lstStyle/>
          <a:p>
            <a:pPr algn="ctr"/>
            <a:r>
              <a:rPr lang="en-US" b="1" dirty="0">
                <a:solidFill>
                  <a:prstClr val="white"/>
                </a:solidFill>
                <a:latin typeface="Arial Narrow" panose="020B0606020202030204" pitchFamily="34" charset="0"/>
              </a:rPr>
              <a:t>Backwater - Water moving upstream from Old River Control Structure</a:t>
            </a:r>
          </a:p>
        </p:txBody>
      </p:sp>
      <p:cxnSp>
        <p:nvCxnSpPr>
          <p:cNvPr id="321" name="Straight Arrow Connector 320"/>
          <p:cNvCxnSpPr/>
          <p:nvPr/>
        </p:nvCxnSpPr>
        <p:spPr>
          <a:xfrm flipH="1">
            <a:off x="5955436" y="1377767"/>
            <a:ext cx="2191831" cy="667976"/>
          </a:xfrm>
          <a:prstGeom prst="straightConnector1">
            <a:avLst/>
          </a:prstGeom>
          <a:ln w="31750" cap="sq">
            <a:solidFill>
              <a:srgbClr val="FF0000"/>
            </a:solidFill>
            <a:bevel/>
            <a:tailEnd type="arrow"/>
          </a:ln>
        </p:spPr>
        <p:style>
          <a:lnRef idx="1">
            <a:schemeClr val="accent1"/>
          </a:lnRef>
          <a:fillRef idx="0">
            <a:schemeClr val="accent1"/>
          </a:fillRef>
          <a:effectRef idx="0">
            <a:schemeClr val="accent1"/>
          </a:effectRef>
          <a:fontRef idx="minor">
            <a:schemeClr val="tx1"/>
          </a:fontRef>
        </p:style>
      </p:cxnSp>
      <p:sp>
        <p:nvSpPr>
          <p:cNvPr id="213" name="Rectangle 212"/>
          <p:cNvSpPr/>
          <p:nvPr/>
        </p:nvSpPr>
        <p:spPr>
          <a:xfrm>
            <a:off x="0" y="679209"/>
            <a:ext cx="12192000" cy="369332"/>
          </a:xfrm>
          <a:prstGeom prst="rect">
            <a:avLst/>
          </a:prstGeom>
          <a:gradFill flip="none" rotWithShape="1">
            <a:gsLst>
              <a:gs pos="0">
                <a:schemeClr val="tx1"/>
              </a:gs>
              <a:gs pos="70000">
                <a:schemeClr val="accent1">
                  <a:tint val="44500"/>
                  <a:satMod val="160000"/>
                </a:schemeClr>
              </a:gs>
              <a:gs pos="100000">
                <a:schemeClr val="accent1">
                  <a:tint val="23500"/>
                  <a:satMod val="160000"/>
                  <a:alpha val="0"/>
                </a:schemeClr>
              </a:gs>
            </a:gsLst>
            <a:lin ang="0" scaled="1"/>
            <a:tileRect/>
          </a:gra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800" dirty="0">
              <a:solidFill>
                <a:prstClr val="white"/>
              </a:solidFill>
            </a:endParaRPr>
          </a:p>
        </p:txBody>
      </p:sp>
      <p:grpSp>
        <p:nvGrpSpPr>
          <p:cNvPr id="218" name="Group 217"/>
          <p:cNvGrpSpPr/>
          <p:nvPr/>
        </p:nvGrpSpPr>
        <p:grpSpPr>
          <a:xfrm>
            <a:off x="8199662" y="741916"/>
            <a:ext cx="2468338" cy="338554"/>
            <a:chOff x="5817828" y="6557445"/>
            <a:chExt cx="2205404" cy="233758"/>
          </a:xfrm>
        </p:grpSpPr>
        <p:grpSp>
          <p:nvGrpSpPr>
            <p:cNvPr id="219" name="Group 218"/>
            <p:cNvGrpSpPr/>
            <p:nvPr/>
          </p:nvGrpSpPr>
          <p:grpSpPr>
            <a:xfrm>
              <a:off x="5817828" y="6576549"/>
              <a:ext cx="1082424" cy="191257"/>
              <a:chOff x="5817828" y="6576549"/>
              <a:chExt cx="1082424" cy="191257"/>
            </a:xfrm>
          </p:grpSpPr>
          <p:sp>
            <p:nvSpPr>
              <p:cNvPr id="222" name="TextBox 69"/>
              <p:cNvSpPr txBox="1"/>
              <p:nvPr/>
            </p:nvSpPr>
            <p:spPr>
              <a:xfrm>
                <a:off x="5932433" y="6576549"/>
                <a:ext cx="967819" cy="191257"/>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solidFill>
                      <a:prstClr val="black"/>
                    </a:solidFill>
                    <a:latin typeface="Arial Narrow" panose="020B0606020202030204" pitchFamily="34" charset="0"/>
                  </a:rPr>
                  <a:t>@NWSLMRFC                                 </a:t>
                </a:r>
              </a:p>
            </p:txBody>
          </p:sp>
          <p:pic>
            <p:nvPicPr>
              <p:cNvPr id="22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17828" y="6599801"/>
                <a:ext cx="174826" cy="1416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221" name="TextBox 69"/>
            <p:cNvSpPr txBox="1"/>
            <p:nvPr/>
          </p:nvSpPr>
          <p:spPr>
            <a:xfrm>
              <a:off x="6900252" y="6557445"/>
              <a:ext cx="1122980" cy="233758"/>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solidFill>
                    <a:prstClr val="black"/>
                  </a:solidFill>
                  <a:effectLst>
                    <a:outerShdw blurRad="38100" dist="38100" dir="2700000" algn="tl">
                      <a:srgbClr val="000000">
                        <a:alpha val="43137"/>
                      </a:srgbClr>
                    </a:outerShdw>
                  </a:effectLst>
                  <a:latin typeface="Arial Narrow" panose="020B0606020202030204" pitchFamily="34" charset="0"/>
                </a:rPr>
                <a:t>X</a:t>
              </a:r>
              <a:r>
                <a:rPr lang="en-US" sz="1200" b="1" dirty="0">
                  <a:solidFill>
                    <a:prstClr val="black"/>
                  </a:solidFill>
                  <a:latin typeface="Arial Narrow" panose="020B0606020202030204" pitchFamily="34" charset="0"/>
                </a:rPr>
                <a:t> @NWSLMRFC                                 </a:t>
              </a:r>
            </a:p>
          </p:txBody>
        </p:sp>
      </p:grpSp>
      <p:sp>
        <p:nvSpPr>
          <p:cNvPr id="8" name="Rectangle 7"/>
          <p:cNvSpPr/>
          <p:nvPr/>
        </p:nvSpPr>
        <p:spPr>
          <a:xfrm>
            <a:off x="2481505" y="1663928"/>
            <a:ext cx="2268462" cy="492443"/>
          </a:xfrm>
          <a:prstGeom prst="rect">
            <a:avLst/>
          </a:prstGeom>
        </p:spPr>
        <p:txBody>
          <a:bodyPr wrap="square">
            <a:spAutoFit/>
          </a:bodyPr>
          <a:lstStyle/>
          <a:p>
            <a:r>
              <a:rPr lang="en-US" sz="1300" b="1" dirty="0">
                <a:solidFill>
                  <a:prstClr val="black"/>
                </a:solidFill>
                <a:latin typeface="Arial" panose="020B0604020202020204" pitchFamily="34" charset="0"/>
                <a:cs typeface="Arial" panose="020B0604020202020204" pitchFamily="34" charset="0"/>
              </a:rPr>
              <a:t>Crested at 47.5</a:t>
            </a:r>
            <a:r>
              <a:rPr lang="en-US" sz="1300" b="1" dirty="0">
                <a:solidFill>
                  <a:schemeClr val="tx1"/>
                </a:solidFill>
                <a:latin typeface="Arial" panose="020B0604020202020204" pitchFamily="34" charset="0"/>
                <a:cs typeface="Arial" panose="020B0604020202020204" pitchFamily="34" charset="0"/>
              </a:rPr>
              <a:t>’ </a:t>
            </a:r>
          </a:p>
          <a:p>
            <a:r>
              <a:rPr lang="en-US" sz="1300" b="1" dirty="0">
                <a:solidFill>
                  <a:schemeClr val="tx1"/>
                </a:solidFill>
                <a:latin typeface="Arial" panose="020B0604020202020204" pitchFamily="34" charset="0"/>
                <a:cs typeface="Arial" panose="020B0604020202020204" pitchFamily="34" charset="0"/>
              </a:rPr>
              <a:t>(Below F.S.) </a:t>
            </a:r>
            <a:r>
              <a:rPr lang="en-US" sz="1300" b="1" dirty="0">
                <a:latin typeface="Arial" panose="020B0604020202020204" pitchFamily="34" charset="0"/>
                <a:cs typeface="Arial" panose="020B0604020202020204" pitchFamily="34" charset="0"/>
              </a:rPr>
              <a:t>May 10 </a:t>
            </a:r>
            <a:endParaRPr lang="en-US" sz="1300" dirty="0"/>
          </a:p>
        </p:txBody>
      </p:sp>
      <p:sp>
        <p:nvSpPr>
          <p:cNvPr id="227" name="Rectangle 226"/>
          <p:cNvSpPr/>
          <p:nvPr/>
        </p:nvSpPr>
        <p:spPr>
          <a:xfrm>
            <a:off x="9274705" y="1947530"/>
            <a:ext cx="966931" cy="292388"/>
          </a:xfrm>
          <a:prstGeom prst="rect">
            <a:avLst/>
          </a:prstGeom>
        </p:spPr>
        <p:txBody>
          <a:bodyPr wrap="square">
            <a:spAutoFit/>
          </a:bodyPr>
          <a:lstStyle/>
          <a:p>
            <a:r>
              <a:rPr lang="en-US" sz="1300" b="1" dirty="0">
                <a:solidFill>
                  <a:schemeClr val="tx1"/>
                </a:solidFill>
                <a:latin typeface="Arial Narrow" panose="020B0606020202030204" pitchFamily="34" charset="0"/>
              </a:rPr>
              <a:t>(Below F.S.)</a:t>
            </a:r>
          </a:p>
        </p:txBody>
      </p:sp>
      <p:sp>
        <p:nvSpPr>
          <p:cNvPr id="14" name="Rectangle 13"/>
          <p:cNvSpPr/>
          <p:nvPr/>
        </p:nvSpPr>
        <p:spPr>
          <a:xfrm>
            <a:off x="8724578" y="2204842"/>
            <a:ext cx="1858998" cy="492443"/>
          </a:xfrm>
          <a:prstGeom prst="rect">
            <a:avLst/>
          </a:prstGeom>
        </p:spPr>
        <p:txBody>
          <a:bodyPr wrap="square">
            <a:spAutoFit/>
          </a:bodyPr>
          <a:lstStyle/>
          <a:p>
            <a:r>
              <a:rPr lang="en-US" sz="1300" b="1" dirty="0">
                <a:solidFill>
                  <a:prstClr val="black"/>
                </a:solidFill>
                <a:latin typeface="Arial" panose="020B0604020202020204" pitchFamily="34" charset="0"/>
                <a:cs typeface="Arial" panose="020B0604020202020204" pitchFamily="34" charset="0"/>
              </a:rPr>
              <a:t>Crested at 44.0’ </a:t>
            </a:r>
          </a:p>
          <a:p>
            <a:r>
              <a:rPr lang="en-US" sz="1300" b="1" dirty="0">
                <a:solidFill>
                  <a:prstClr val="black"/>
                </a:solidFill>
                <a:latin typeface="Arial" panose="020B0604020202020204" pitchFamily="34" charset="0"/>
                <a:cs typeface="Arial" panose="020B0604020202020204" pitchFamily="34" charset="0"/>
              </a:rPr>
              <a:t>(Below F.S.)</a:t>
            </a:r>
            <a:r>
              <a:rPr lang="en-US" sz="1300" b="1" dirty="0">
                <a:solidFill>
                  <a:schemeClr val="accent2"/>
                </a:solidFill>
                <a:latin typeface="Arial" panose="020B0604020202020204" pitchFamily="34" charset="0"/>
                <a:cs typeface="Arial" panose="020B0604020202020204" pitchFamily="34" charset="0"/>
              </a:rPr>
              <a:t> </a:t>
            </a:r>
            <a:r>
              <a:rPr lang="en-US" sz="1300" b="1" dirty="0">
                <a:latin typeface="Arial" panose="020B0604020202020204" pitchFamily="34" charset="0"/>
                <a:cs typeface="Arial" panose="020B0604020202020204" pitchFamily="34" charset="0"/>
              </a:rPr>
              <a:t> May 1</a:t>
            </a:r>
            <a:endParaRPr lang="en-US" sz="1300" dirty="0"/>
          </a:p>
        </p:txBody>
      </p:sp>
      <p:cxnSp>
        <p:nvCxnSpPr>
          <p:cNvPr id="203" name="Straight Arrow Connector 202"/>
          <p:cNvCxnSpPr/>
          <p:nvPr/>
        </p:nvCxnSpPr>
        <p:spPr>
          <a:xfrm>
            <a:off x="4831477" y="1733535"/>
            <a:ext cx="750598" cy="246350"/>
          </a:xfrm>
          <a:prstGeom prst="straightConnector1">
            <a:avLst/>
          </a:prstGeom>
          <a:ln w="31750" cap="sq">
            <a:solidFill>
              <a:srgbClr val="FF0000"/>
            </a:solidFill>
            <a:bevel/>
            <a:tailEnd type="arrow"/>
          </a:ln>
        </p:spPr>
        <p:style>
          <a:lnRef idx="1">
            <a:schemeClr val="accent1"/>
          </a:lnRef>
          <a:fillRef idx="0">
            <a:schemeClr val="accent1"/>
          </a:fillRef>
          <a:effectRef idx="0">
            <a:schemeClr val="accent1"/>
          </a:effectRef>
          <a:fontRef idx="minor">
            <a:schemeClr val="tx1"/>
          </a:fontRef>
        </p:style>
      </p:cxnSp>
      <p:cxnSp>
        <p:nvCxnSpPr>
          <p:cNvPr id="205" name="Straight Arrow Connector 204"/>
          <p:cNvCxnSpPr>
            <a:cxnSpLocks/>
            <a:stCxn id="272" idx="1"/>
          </p:cNvCxnSpPr>
          <p:nvPr/>
        </p:nvCxnSpPr>
        <p:spPr>
          <a:xfrm flipH="1">
            <a:off x="5637654" y="2236988"/>
            <a:ext cx="1744398" cy="398635"/>
          </a:xfrm>
          <a:prstGeom prst="straightConnector1">
            <a:avLst/>
          </a:prstGeom>
          <a:ln w="31750" cap="sq">
            <a:solidFill>
              <a:srgbClr val="FF0000"/>
            </a:solidFill>
            <a:bevel/>
            <a:tailEnd type="arrow"/>
          </a:ln>
        </p:spPr>
        <p:style>
          <a:lnRef idx="1">
            <a:schemeClr val="accent1"/>
          </a:lnRef>
          <a:fillRef idx="0">
            <a:schemeClr val="accent1"/>
          </a:fillRef>
          <a:effectRef idx="0">
            <a:schemeClr val="accent1"/>
          </a:effectRef>
          <a:fontRef idx="minor">
            <a:schemeClr val="tx1"/>
          </a:fontRef>
        </p:style>
      </p:cxnSp>
      <p:pic>
        <p:nvPicPr>
          <p:cNvPr id="22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2182" y="2960290"/>
            <a:ext cx="390665" cy="372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9" name="Rectangle 228"/>
          <p:cNvSpPr/>
          <p:nvPr/>
        </p:nvSpPr>
        <p:spPr>
          <a:xfrm>
            <a:off x="2572773" y="2872328"/>
            <a:ext cx="2268462" cy="492443"/>
          </a:xfrm>
          <a:prstGeom prst="rect">
            <a:avLst/>
          </a:prstGeom>
        </p:spPr>
        <p:txBody>
          <a:bodyPr wrap="square">
            <a:spAutoFit/>
          </a:bodyPr>
          <a:lstStyle/>
          <a:p>
            <a:r>
              <a:rPr lang="en-US" sz="1300" b="1" dirty="0">
                <a:solidFill>
                  <a:prstClr val="black"/>
                </a:solidFill>
                <a:latin typeface="Arial" panose="020B0604020202020204" pitchFamily="34" charset="0"/>
                <a:cs typeface="Arial" panose="020B0604020202020204" pitchFamily="34" charset="0"/>
              </a:rPr>
              <a:t>Crested at 38.2’ </a:t>
            </a:r>
          </a:p>
          <a:p>
            <a:r>
              <a:rPr lang="en-US" sz="1300"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(Action F.S.) </a:t>
            </a:r>
            <a:r>
              <a:rPr lang="en-US" sz="1300" b="1" dirty="0">
                <a:latin typeface="Arial" panose="020B0604020202020204" pitchFamily="34" charset="0"/>
                <a:cs typeface="Arial" panose="020B0604020202020204" pitchFamily="34" charset="0"/>
              </a:rPr>
              <a:t>May 1 </a:t>
            </a:r>
            <a:endParaRPr lang="en-US" sz="1300" dirty="0"/>
          </a:p>
        </p:txBody>
      </p:sp>
      <p:sp>
        <p:nvSpPr>
          <p:cNvPr id="15" name="Regular Pentagon 14"/>
          <p:cNvSpPr/>
          <p:nvPr/>
        </p:nvSpPr>
        <p:spPr>
          <a:xfrm>
            <a:off x="5692396" y="3004893"/>
            <a:ext cx="256407" cy="243890"/>
          </a:xfrm>
          <a:prstGeom prst="pen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Regular Pentagon 229"/>
          <p:cNvSpPr/>
          <p:nvPr/>
        </p:nvSpPr>
        <p:spPr>
          <a:xfrm>
            <a:off x="935007" y="6481122"/>
            <a:ext cx="268373" cy="244791"/>
          </a:xfrm>
          <a:prstGeom prst="pentag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5740" y="4255270"/>
            <a:ext cx="390665" cy="372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6" name="Rectangle 235"/>
          <p:cNvSpPr/>
          <p:nvPr/>
        </p:nvSpPr>
        <p:spPr>
          <a:xfrm>
            <a:off x="2410426" y="4206296"/>
            <a:ext cx="1858998" cy="492443"/>
          </a:xfrm>
          <a:prstGeom prst="rect">
            <a:avLst/>
          </a:prstGeom>
        </p:spPr>
        <p:txBody>
          <a:bodyPr wrap="square">
            <a:spAutoFit/>
          </a:bodyPr>
          <a:lstStyle/>
          <a:p>
            <a:r>
              <a:rPr lang="en-US" sz="1300" b="1" dirty="0">
                <a:solidFill>
                  <a:prstClr val="black"/>
                </a:solidFill>
                <a:latin typeface="Arial" panose="020B0604020202020204" pitchFamily="34" charset="0"/>
                <a:cs typeface="Arial" panose="020B0604020202020204" pitchFamily="34" charset="0"/>
              </a:rPr>
              <a:t>Crested at 27.0’ </a:t>
            </a:r>
          </a:p>
          <a:p>
            <a:r>
              <a:rPr lang="en-US" sz="1300" b="1" dirty="0">
                <a:solidFill>
                  <a:schemeClr val="tx1"/>
                </a:solidFill>
                <a:latin typeface="Arial" panose="020B0604020202020204" pitchFamily="34" charset="0"/>
                <a:cs typeface="Arial" panose="020B0604020202020204" pitchFamily="34" charset="0"/>
              </a:rPr>
              <a:t>(Below F.S.) May 1</a:t>
            </a:r>
            <a:endParaRPr lang="en-US" sz="1300" dirty="0"/>
          </a:p>
        </p:txBody>
      </p:sp>
      <p:sp>
        <p:nvSpPr>
          <p:cNvPr id="18" name="Rectangle 17"/>
          <p:cNvSpPr/>
          <p:nvPr/>
        </p:nvSpPr>
        <p:spPr>
          <a:xfrm>
            <a:off x="8587662" y="5636480"/>
            <a:ext cx="2318594" cy="492443"/>
          </a:xfrm>
          <a:prstGeom prst="rect">
            <a:avLst/>
          </a:prstGeom>
        </p:spPr>
        <p:txBody>
          <a:bodyPr wrap="square">
            <a:spAutoFit/>
          </a:bodyPr>
          <a:lstStyle/>
          <a:p>
            <a:r>
              <a:rPr lang="en-US" sz="1300" b="1" dirty="0">
                <a:solidFill>
                  <a:prstClr val="black"/>
                </a:solidFill>
                <a:latin typeface="Arial" panose="020B0604020202020204" pitchFamily="34" charset="0"/>
                <a:cs typeface="Arial" panose="020B0604020202020204" pitchFamily="34" charset="0"/>
              </a:rPr>
              <a:t>Cresting at 6.8’ </a:t>
            </a:r>
          </a:p>
          <a:p>
            <a:r>
              <a:rPr lang="en-US" sz="1300" b="1" dirty="0">
                <a:solidFill>
                  <a:schemeClr val="accent6"/>
                </a:solidFill>
                <a:latin typeface="Arial" panose="020B0604020202020204" pitchFamily="34" charset="0"/>
                <a:cs typeface="Arial" panose="020B0604020202020204" pitchFamily="34" charset="0"/>
              </a:rPr>
              <a:t>(Minor F.S.) </a:t>
            </a:r>
            <a:r>
              <a:rPr lang="en-US" sz="1300" b="1" dirty="0">
                <a:latin typeface="Arial" panose="020B0604020202020204" pitchFamily="34" charset="0"/>
                <a:cs typeface="Arial" panose="020B0604020202020204" pitchFamily="34" charset="0"/>
              </a:rPr>
              <a:t>May 8 </a:t>
            </a:r>
            <a:endParaRPr lang="en-US" sz="1300" dirty="0"/>
          </a:p>
        </p:txBody>
      </p:sp>
      <p:pic>
        <p:nvPicPr>
          <p:cNvPr id="23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3632" y="5751802"/>
            <a:ext cx="390665" cy="372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9" name="Rectangle 318"/>
          <p:cNvSpPr/>
          <p:nvPr/>
        </p:nvSpPr>
        <p:spPr>
          <a:xfrm>
            <a:off x="5641663" y="3771570"/>
            <a:ext cx="130175" cy="130175"/>
          </a:xfrm>
          <a:prstGeom prst="rect">
            <a:avLst/>
          </a:prstGeom>
          <a:solidFill>
            <a:srgbClr val="02AE4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Google Shape;321;p2">
            <a:extLst>
              <a:ext uri="{FF2B5EF4-FFF2-40B4-BE49-F238E27FC236}">
                <a16:creationId xmlns:a16="http://schemas.microsoft.com/office/drawing/2014/main" id="{C9C6E8A4-7E85-283D-F980-37AF0575E569}"/>
              </a:ext>
            </a:extLst>
          </p:cNvPr>
          <p:cNvSpPr/>
          <p:nvPr/>
        </p:nvSpPr>
        <p:spPr>
          <a:xfrm>
            <a:off x="-1" y="0"/>
            <a:ext cx="12191999" cy="731520"/>
          </a:xfrm>
          <a:prstGeom prst="rect">
            <a:avLst/>
          </a:prstGeom>
          <a:gradFill>
            <a:gsLst>
              <a:gs pos="0">
                <a:srgbClr val="0F243E"/>
              </a:gs>
              <a:gs pos="63000">
                <a:srgbClr val="538CD5"/>
              </a:gs>
              <a:gs pos="100000">
                <a:srgbClr val="B7CCE4"/>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226" name="TextBox 225"/>
          <p:cNvSpPr txBox="1"/>
          <p:nvPr/>
        </p:nvSpPr>
        <p:spPr>
          <a:xfrm>
            <a:off x="8798049" y="104962"/>
            <a:ext cx="3070812" cy="461665"/>
          </a:xfrm>
          <a:prstGeom prst="rect">
            <a:avLst/>
          </a:prstGeom>
          <a:noFill/>
        </p:spPr>
        <p:txBody>
          <a:bodyPr wrap="square" rtlCol="0">
            <a:spAutoFit/>
          </a:bodyPr>
          <a:lstStyle/>
          <a:p>
            <a:r>
              <a:rPr lang="en-US" sz="1200" b="1" dirty="0">
                <a:solidFill>
                  <a:prstClr val="white"/>
                </a:solidFill>
                <a:latin typeface="Arial" panose="020B0604020202020204" pitchFamily="34" charset="0"/>
                <a:cs typeface="Arial" panose="020B0604020202020204" pitchFamily="34" charset="0"/>
              </a:rPr>
              <a:t>Crests and LMRFC forecasts produced morning of May 20, 2025</a:t>
            </a:r>
          </a:p>
        </p:txBody>
      </p:sp>
      <p:sp>
        <p:nvSpPr>
          <p:cNvPr id="215" name="TextBox 214"/>
          <p:cNvSpPr txBox="1"/>
          <p:nvPr/>
        </p:nvSpPr>
        <p:spPr>
          <a:xfrm>
            <a:off x="306812" y="706474"/>
            <a:ext cx="4793300" cy="369332"/>
          </a:xfrm>
          <a:prstGeom prst="rect">
            <a:avLst/>
          </a:prstGeom>
          <a:noFill/>
        </p:spPr>
        <p:txBody>
          <a:bodyPr wrap="none" rtlCol="0">
            <a:spAutoFit/>
          </a:bodyPr>
          <a:lstStyle/>
          <a:p>
            <a:r>
              <a:rPr lang="en-US" sz="1800" b="1" i="1" dirty="0">
                <a:solidFill>
                  <a:prstClr val="white">
                    <a:lumMod val="95000"/>
                  </a:prst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Lower Mississippi River Forecast Center</a:t>
            </a:r>
          </a:p>
        </p:txBody>
      </p:sp>
      <p:pic>
        <p:nvPicPr>
          <p:cNvPr id="225" name="Picture 2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4551" y="88096"/>
            <a:ext cx="914899" cy="905556"/>
          </a:xfrm>
          <a:prstGeom prst="rect">
            <a:avLst/>
          </a:prstGeom>
        </p:spPr>
      </p:pic>
      <p:sp>
        <p:nvSpPr>
          <p:cNvPr id="211" name="TextBox 210"/>
          <p:cNvSpPr txBox="1"/>
          <p:nvPr/>
        </p:nvSpPr>
        <p:spPr>
          <a:xfrm>
            <a:off x="1403089" y="118749"/>
            <a:ext cx="8153400" cy="523220"/>
          </a:xfrm>
          <a:prstGeom prst="rect">
            <a:avLst/>
          </a:prstGeom>
          <a:noFill/>
        </p:spPr>
        <p:txBody>
          <a:bodyPr wrap="square" rtlCol="0">
            <a:spAutoFit/>
          </a:bodyPr>
          <a:lstStyle/>
          <a:p>
            <a:r>
              <a:rPr lang="en-US" sz="2800"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Atchafalaya River Crest Watch</a:t>
            </a:r>
          </a:p>
        </p:txBody>
      </p:sp>
      <p:pic>
        <p:nvPicPr>
          <p:cNvPr id="4" name="Google Shape;459;p2">
            <a:extLst>
              <a:ext uri="{FF2B5EF4-FFF2-40B4-BE49-F238E27FC236}">
                <a16:creationId xmlns:a16="http://schemas.microsoft.com/office/drawing/2014/main" id="{E26EB645-C984-545E-D907-772B695D1A62}"/>
              </a:ext>
            </a:extLst>
          </p:cNvPr>
          <p:cNvPicPr preferRelativeResize="0"/>
          <p:nvPr/>
        </p:nvPicPr>
        <p:blipFill rotWithShape="1">
          <a:blip r:embed="rId6">
            <a:alphaModFix/>
          </a:blip>
          <a:srcRect t="-1" b="13986"/>
          <a:stretch/>
        </p:blipFill>
        <p:spPr>
          <a:xfrm>
            <a:off x="8576257" y="3390850"/>
            <a:ext cx="443581" cy="399049"/>
          </a:xfrm>
          <a:prstGeom prst="rect">
            <a:avLst/>
          </a:prstGeom>
          <a:noFill/>
          <a:ln>
            <a:noFill/>
          </a:ln>
        </p:spPr>
      </p:pic>
      <p:pic>
        <p:nvPicPr>
          <p:cNvPr id="9" name="Google Shape;459;p2">
            <a:extLst>
              <a:ext uri="{FF2B5EF4-FFF2-40B4-BE49-F238E27FC236}">
                <a16:creationId xmlns:a16="http://schemas.microsoft.com/office/drawing/2014/main" id="{3A2E56FC-115F-76A7-6EA4-ED1D57B7CC70}"/>
              </a:ext>
            </a:extLst>
          </p:cNvPr>
          <p:cNvPicPr preferRelativeResize="0"/>
          <p:nvPr/>
        </p:nvPicPr>
        <p:blipFill rotWithShape="1">
          <a:blip r:embed="rId6">
            <a:alphaModFix/>
          </a:blip>
          <a:srcRect t="-1" b="13986"/>
          <a:stretch/>
        </p:blipFill>
        <p:spPr>
          <a:xfrm>
            <a:off x="8236597" y="4527879"/>
            <a:ext cx="443581" cy="399049"/>
          </a:xfrm>
          <a:prstGeom prst="rect">
            <a:avLst/>
          </a:prstGeom>
          <a:noFill/>
          <a:ln>
            <a:noFill/>
          </a:ln>
        </p:spPr>
      </p:pic>
      <p:pic>
        <p:nvPicPr>
          <p:cNvPr id="10" name="Google Shape;459;p2">
            <a:extLst>
              <a:ext uri="{FF2B5EF4-FFF2-40B4-BE49-F238E27FC236}">
                <a16:creationId xmlns:a16="http://schemas.microsoft.com/office/drawing/2014/main" id="{71441C81-2376-14F6-3DAC-B4F0DCA6C61D}"/>
              </a:ext>
            </a:extLst>
          </p:cNvPr>
          <p:cNvPicPr preferRelativeResize="0"/>
          <p:nvPr/>
        </p:nvPicPr>
        <p:blipFill rotWithShape="1">
          <a:blip r:embed="rId6">
            <a:alphaModFix/>
          </a:blip>
          <a:srcRect t="-1" b="13986"/>
          <a:stretch/>
        </p:blipFill>
        <p:spPr>
          <a:xfrm>
            <a:off x="2001052" y="5398161"/>
            <a:ext cx="443581" cy="399049"/>
          </a:xfrm>
          <a:prstGeom prst="rect">
            <a:avLst/>
          </a:prstGeom>
          <a:noFill/>
          <a:ln>
            <a:noFill/>
          </a:ln>
        </p:spPr>
      </p:pic>
      <p:pic>
        <p:nvPicPr>
          <p:cNvPr id="11" name="Google Shape;459;p2">
            <a:extLst>
              <a:ext uri="{FF2B5EF4-FFF2-40B4-BE49-F238E27FC236}">
                <a16:creationId xmlns:a16="http://schemas.microsoft.com/office/drawing/2014/main" id="{15018005-8220-A175-A16C-BECB8CDB8810}"/>
              </a:ext>
            </a:extLst>
          </p:cNvPr>
          <p:cNvPicPr preferRelativeResize="0"/>
          <p:nvPr/>
        </p:nvPicPr>
        <p:blipFill rotWithShape="1">
          <a:blip r:embed="rId6">
            <a:alphaModFix/>
          </a:blip>
          <a:srcRect t="-1" b="13986"/>
          <a:stretch/>
        </p:blipFill>
        <p:spPr>
          <a:xfrm>
            <a:off x="8141893" y="5738110"/>
            <a:ext cx="443581" cy="399049"/>
          </a:xfrm>
          <a:prstGeom prst="rect">
            <a:avLst/>
          </a:prstGeom>
          <a:noFill/>
          <a:ln>
            <a:noFill/>
          </a:ln>
        </p:spPr>
      </p:pic>
      <p:pic>
        <p:nvPicPr>
          <p:cNvPr id="12" name="Google Shape;459;p2">
            <a:extLst>
              <a:ext uri="{FF2B5EF4-FFF2-40B4-BE49-F238E27FC236}">
                <a16:creationId xmlns:a16="http://schemas.microsoft.com/office/drawing/2014/main" id="{81ADF2AC-3B95-F5D8-9965-D94D3A1B4FA3}"/>
              </a:ext>
            </a:extLst>
          </p:cNvPr>
          <p:cNvPicPr preferRelativeResize="0"/>
          <p:nvPr/>
        </p:nvPicPr>
        <p:blipFill rotWithShape="1">
          <a:blip r:embed="rId6">
            <a:alphaModFix/>
          </a:blip>
          <a:srcRect t="-1" b="13986"/>
          <a:stretch/>
        </p:blipFill>
        <p:spPr>
          <a:xfrm>
            <a:off x="1950195" y="1713373"/>
            <a:ext cx="443581" cy="399049"/>
          </a:xfrm>
          <a:prstGeom prst="rect">
            <a:avLst/>
          </a:prstGeom>
          <a:noFill/>
          <a:ln>
            <a:noFill/>
          </a:ln>
        </p:spPr>
      </p:pic>
      <p:pic>
        <p:nvPicPr>
          <p:cNvPr id="16" name="Picture 3">
            <a:extLst>
              <a:ext uri="{FF2B5EF4-FFF2-40B4-BE49-F238E27FC236}">
                <a16:creationId xmlns:a16="http://schemas.microsoft.com/office/drawing/2014/main" id="{C79B3279-83B4-F739-0572-319E1A3D35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8592" y="3417980"/>
            <a:ext cx="390665" cy="372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3">
            <a:extLst>
              <a:ext uri="{FF2B5EF4-FFF2-40B4-BE49-F238E27FC236}">
                <a16:creationId xmlns:a16="http://schemas.microsoft.com/office/drawing/2014/main" id="{786C0827-FEB0-5451-1561-8800BEB3FE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9814" y="5425148"/>
            <a:ext cx="421921" cy="372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3">
            <a:extLst>
              <a:ext uri="{FF2B5EF4-FFF2-40B4-BE49-F238E27FC236}">
                <a16:creationId xmlns:a16="http://schemas.microsoft.com/office/drawing/2014/main" id="{C6A454B6-387E-D11B-920D-E21B2F577E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7569" y="5747206"/>
            <a:ext cx="390665" cy="372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Google Shape;459;p2">
            <a:extLst>
              <a:ext uri="{FF2B5EF4-FFF2-40B4-BE49-F238E27FC236}">
                <a16:creationId xmlns:a16="http://schemas.microsoft.com/office/drawing/2014/main" id="{DB1DCFAE-9001-5BDA-A3E7-EB7A28D83C17}"/>
              </a:ext>
            </a:extLst>
          </p:cNvPr>
          <p:cNvPicPr preferRelativeResize="0"/>
          <p:nvPr/>
        </p:nvPicPr>
        <p:blipFill rotWithShape="1">
          <a:blip r:embed="rId6">
            <a:alphaModFix/>
          </a:blip>
          <a:srcRect t="-1" b="13986"/>
          <a:stretch/>
        </p:blipFill>
        <p:spPr>
          <a:xfrm>
            <a:off x="1921865" y="2943269"/>
            <a:ext cx="443581" cy="399049"/>
          </a:xfrm>
          <a:prstGeom prst="rect">
            <a:avLst/>
          </a:prstGeom>
          <a:noFill/>
          <a:ln>
            <a:noFill/>
          </a:ln>
        </p:spPr>
      </p:pic>
      <p:pic>
        <p:nvPicPr>
          <p:cNvPr id="25" name="Google Shape;459;p2">
            <a:extLst>
              <a:ext uri="{FF2B5EF4-FFF2-40B4-BE49-F238E27FC236}">
                <a16:creationId xmlns:a16="http://schemas.microsoft.com/office/drawing/2014/main" id="{010E43C9-F639-9C6C-9067-55D17F53F328}"/>
              </a:ext>
            </a:extLst>
          </p:cNvPr>
          <p:cNvPicPr preferRelativeResize="0"/>
          <p:nvPr/>
        </p:nvPicPr>
        <p:blipFill rotWithShape="1">
          <a:blip r:embed="rId6">
            <a:alphaModFix/>
          </a:blip>
          <a:srcRect t="-1" b="13986"/>
          <a:stretch/>
        </p:blipFill>
        <p:spPr>
          <a:xfrm>
            <a:off x="8573836" y="3366235"/>
            <a:ext cx="443581" cy="399049"/>
          </a:xfrm>
          <a:prstGeom prst="rect">
            <a:avLst/>
          </a:prstGeom>
          <a:noFill/>
          <a:ln>
            <a:noFill/>
          </a:ln>
        </p:spPr>
      </p:pic>
      <p:pic>
        <p:nvPicPr>
          <p:cNvPr id="27" name="Google Shape;459;p2">
            <a:extLst>
              <a:ext uri="{FF2B5EF4-FFF2-40B4-BE49-F238E27FC236}">
                <a16:creationId xmlns:a16="http://schemas.microsoft.com/office/drawing/2014/main" id="{285ED530-63C3-2231-7DF4-A894962A7E0A}"/>
              </a:ext>
            </a:extLst>
          </p:cNvPr>
          <p:cNvPicPr preferRelativeResize="0"/>
          <p:nvPr/>
        </p:nvPicPr>
        <p:blipFill rotWithShape="1">
          <a:blip r:embed="rId6">
            <a:alphaModFix/>
          </a:blip>
          <a:srcRect t="-1" b="13986"/>
          <a:stretch/>
        </p:blipFill>
        <p:spPr>
          <a:xfrm>
            <a:off x="1973855" y="5389413"/>
            <a:ext cx="443581" cy="399049"/>
          </a:xfrm>
          <a:prstGeom prst="rect">
            <a:avLst/>
          </a:prstGeom>
          <a:noFill/>
          <a:ln>
            <a:noFill/>
          </a:ln>
        </p:spPr>
      </p:pic>
      <p:pic>
        <p:nvPicPr>
          <p:cNvPr id="29" name="Google Shape;458;p2">
            <a:extLst>
              <a:ext uri="{FF2B5EF4-FFF2-40B4-BE49-F238E27FC236}">
                <a16:creationId xmlns:a16="http://schemas.microsoft.com/office/drawing/2014/main" id="{0CCEC7A3-F305-9441-4B45-4E10F1EA5CCF}"/>
              </a:ext>
            </a:extLst>
          </p:cNvPr>
          <p:cNvPicPr preferRelativeResize="0"/>
          <p:nvPr/>
        </p:nvPicPr>
        <p:blipFill rotWithShape="1">
          <a:blip r:embed="rId7">
            <a:alphaModFix/>
          </a:blip>
          <a:srcRect/>
          <a:stretch/>
        </p:blipFill>
        <p:spPr>
          <a:xfrm>
            <a:off x="1956795" y="2953487"/>
            <a:ext cx="400068" cy="366729"/>
          </a:xfrm>
          <a:prstGeom prst="rect">
            <a:avLst/>
          </a:prstGeom>
          <a:noFill/>
          <a:ln>
            <a:noFill/>
          </a:ln>
        </p:spPr>
      </p:pic>
      <p:pic>
        <p:nvPicPr>
          <p:cNvPr id="30" name="Google Shape;458;p2">
            <a:extLst>
              <a:ext uri="{FF2B5EF4-FFF2-40B4-BE49-F238E27FC236}">
                <a16:creationId xmlns:a16="http://schemas.microsoft.com/office/drawing/2014/main" id="{2AA104C6-C578-2967-F5CE-61E50BE84E9B}"/>
              </a:ext>
            </a:extLst>
          </p:cNvPr>
          <p:cNvPicPr preferRelativeResize="0"/>
          <p:nvPr/>
        </p:nvPicPr>
        <p:blipFill rotWithShape="1">
          <a:blip r:embed="rId7">
            <a:alphaModFix/>
          </a:blip>
          <a:srcRect/>
          <a:stretch/>
        </p:blipFill>
        <p:spPr>
          <a:xfrm>
            <a:off x="8574516" y="3409193"/>
            <a:ext cx="400068" cy="366729"/>
          </a:xfrm>
          <a:prstGeom prst="rect">
            <a:avLst/>
          </a:prstGeom>
          <a:noFill/>
          <a:ln>
            <a:noFill/>
          </a:ln>
        </p:spPr>
      </p:pic>
      <p:pic>
        <p:nvPicPr>
          <p:cNvPr id="31" name="Google Shape;458;p2">
            <a:extLst>
              <a:ext uri="{FF2B5EF4-FFF2-40B4-BE49-F238E27FC236}">
                <a16:creationId xmlns:a16="http://schemas.microsoft.com/office/drawing/2014/main" id="{AF0E0F65-7E33-8F50-2348-55FB1510E39D}"/>
              </a:ext>
            </a:extLst>
          </p:cNvPr>
          <p:cNvPicPr preferRelativeResize="0"/>
          <p:nvPr/>
        </p:nvPicPr>
        <p:blipFill rotWithShape="1">
          <a:blip r:embed="rId7">
            <a:alphaModFix/>
          </a:blip>
          <a:srcRect/>
          <a:stretch/>
        </p:blipFill>
        <p:spPr>
          <a:xfrm>
            <a:off x="1865506" y="4258678"/>
            <a:ext cx="400068" cy="366729"/>
          </a:xfrm>
          <a:prstGeom prst="rect">
            <a:avLst/>
          </a:prstGeom>
          <a:noFill/>
          <a:ln>
            <a:noFill/>
          </a:ln>
        </p:spPr>
      </p:pic>
      <p:pic>
        <p:nvPicPr>
          <p:cNvPr id="32" name="Google Shape;458;p2">
            <a:extLst>
              <a:ext uri="{FF2B5EF4-FFF2-40B4-BE49-F238E27FC236}">
                <a16:creationId xmlns:a16="http://schemas.microsoft.com/office/drawing/2014/main" id="{3FA6C0F7-749A-FBDE-B2B5-E1833734272E}"/>
              </a:ext>
            </a:extLst>
          </p:cNvPr>
          <p:cNvPicPr preferRelativeResize="0"/>
          <p:nvPr/>
        </p:nvPicPr>
        <p:blipFill rotWithShape="1">
          <a:blip r:embed="rId7">
            <a:alphaModFix/>
          </a:blip>
          <a:srcRect/>
          <a:stretch/>
        </p:blipFill>
        <p:spPr>
          <a:xfrm>
            <a:off x="2011977" y="5369764"/>
            <a:ext cx="400068" cy="366729"/>
          </a:xfrm>
          <a:prstGeom prst="rect">
            <a:avLst/>
          </a:prstGeom>
          <a:noFill/>
          <a:ln>
            <a:noFill/>
          </a:ln>
        </p:spPr>
      </p:pic>
      <p:pic>
        <p:nvPicPr>
          <p:cNvPr id="33" name="Google Shape;458;p2">
            <a:extLst>
              <a:ext uri="{FF2B5EF4-FFF2-40B4-BE49-F238E27FC236}">
                <a16:creationId xmlns:a16="http://schemas.microsoft.com/office/drawing/2014/main" id="{22C5ECA8-8BD1-8661-315B-F92E31C9ED65}"/>
              </a:ext>
            </a:extLst>
          </p:cNvPr>
          <p:cNvPicPr preferRelativeResize="0"/>
          <p:nvPr/>
        </p:nvPicPr>
        <p:blipFill rotWithShape="1">
          <a:blip r:embed="rId7">
            <a:alphaModFix/>
          </a:blip>
          <a:srcRect/>
          <a:stretch/>
        </p:blipFill>
        <p:spPr>
          <a:xfrm>
            <a:off x="8155381" y="5731593"/>
            <a:ext cx="400068" cy="366729"/>
          </a:xfrm>
          <a:prstGeom prst="rect">
            <a:avLst/>
          </a:prstGeom>
          <a:noFill/>
          <a:ln>
            <a:noFill/>
          </a:ln>
        </p:spPr>
      </p:pic>
      <p:pic>
        <p:nvPicPr>
          <p:cNvPr id="34" name="Google Shape;458;p2">
            <a:extLst>
              <a:ext uri="{FF2B5EF4-FFF2-40B4-BE49-F238E27FC236}">
                <a16:creationId xmlns:a16="http://schemas.microsoft.com/office/drawing/2014/main" id="{812CEDF8-B13D-F4CB-678D-6298B16E50C5}"/>
              </a:ext>
            </a:extLst>
          </p:cNvPr>
          <p:cNvPicPr preferRelativeResize="0"/>
          <p:nvPr/>
        </p:nvPicPr>
        <p:blipFill rotWithShape="1">
          <a:blip r:embed="rId7">
            <a:alphaModFix/>
          </a:blip>
          <a:srcRect/>
          <a:stretch/>
        </p:blipFill>
        <p:spPr>
          <a:xfrm>
            <a:off x="1951179" y="1751162"/>
            <a:ext cx="400068" cy="366729"/>
          </a:xfrm>
          <a:prstGeom prst="rect">
            <a:avLst/>
          </a:prstGeom>
          <a:noFill/>
          <a:ln>
            <a:noFill/>
          </a:ln>
        </p:spPr>
      </p:pic>
      <p:pic>
        <p:nvPicPr>
          <p:cNvPr id="35" name="Google Shape;458;p2">
            <a:extLst>
              <a:ext uri="{FF2B5EF4-FFF2-40B4-BE49-F238E27FC236}">
                <a16:creationId xmlns:a16="http://schemas.microsoft.com/office/drawing/2014/main" id="{3F9FB2A7-3B11-4ECA-8839-1AF557B90C1B}"/>
              </a:ext>
            </a:extLst>
          </p:cNvPr>
          <p:cNvPicPr preferRelativeResize="0"/>
          <p:nvPr/>
        </p:nvPicPr>
        <p:blipFill rotWithShape="1">
          <a:blip r:embed="rId7">
            <a:alphaModFix/>
          </a:blip>
          <a:srcRect/>
          <a:stretch/>
        </p:blipFill>
        <p:spPr>
          <a:xfrm>
            <a:off x="8272083" y="4580444"/>
            <a:ext cx="400068" cy="366729"/>
          </a:xfrm>
          <a:prstGeom prst="rect">
            <a:avLst/>
          </a:prstGeom>
          <a:noFill/>
          <a:ln>
            <a:noFill/>
          </a:ln>
        </p:spPr>
      </p:pic>
    </p:spTree>
    <p:extLst>
      <p:ext uri="{BB962C8B-B14F-4D97-AF65-F5344CB8AC3E}">
        <p14:creationId xmlns:p14="http://schemas.microsoft.com/office/powerpoint/2010/main" val="3219333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0AE09E1-B36B-45D3-971F-D422C298D6E5}"/>
              </a:ext>
            </a:extLst>
          </p:cNvPr>
          <p:cNvSpPr/>
          <p:nvPr/>
        </p:nvSpPr>
        <p:spPr>
          <a:xfrm>
            <a:off x="0" y="0"/>
            <a:ext cx="12191998" cy="731520"/>
          </a:xfrm>
          <a:prstGeom prst="rect">
            <a:avLst/>
          </a:prstGeom>
          <a:gradFill>
            <a:gsLst>
              <a:gs pos="0">
                <a:srgbClr val="1F497D">
                  <a:lumMod val="50000"/>
                </a:srgbClr>
              </a:gs>
              <a:gs pos="63000">
                <a:srgbClr val="1F497D">
                  <a:lumMod val="60000"/>
                  <a:lumOff val="40000"/>
                </a:srgbClr>
              </a:gs>
              <a:gs pos="100000">
                <a:srgbClr val="4F81BD">
                  <a:lumMod val="40000"/>
                  <a:lumOff val="60000"/>
                </a:srgbClr>
              </a:gs>
            </a:gsLst>
            <a:lin ang="0" scaled="0"/>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13" name="Rectangle 12">
            <a:extLst>
              <a:ext uri="{FF2B5EF4-FFF2-40B4-BE49-F238E27FC236}">
                <a16:creationId xmlns:a16="http://schemas.microsoft.com/office/drawing/2014/main" id="{2A417DBD-9FD2-41CC-95DA-DD0831649016}"/>
              </a:ext>
            </a:extLst>
          </p:cNvPr>
          <p:cNvSpPr/>
          <p:nvPr/>
        </p:nvSpPr>
        <p:spPr>
          <a:xfrm>
            <a:off x="1" y="711094"/>
            <a:ext cx="12191999" cy="369332"/>
          </a:xfrm>
          <a:prstGeom prst="rect">
            <a:avLst/>
          </a:prstGeom>
          <a:gradFill flip="none" rotWithShape="1">
            <a:gsLst>
              <a:gs pos="0">
                <a:sysClr val="windowText" lastClr="000000"/>
              </a:gs>
              <a:gs pos="70000">
                <a:srgbClr val="4F81BD">
                  <a:tint val="44500"/>
                  <a:satMod val="160000"/>
                </a:srgbClr>
              </a:gs>
              <a:gs pos="100000">
                <a:srgbClr val="4F81BD">
                  <a:tint val="23500"/>
                  <a:satMod val="160000"/>
                  <a:alpha val="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0" cap="none" spc="0" normalizeH="0" baseline="0" noProof="0" dirty="0">
              <a:ln>
                <a:noFill/>
              </a:ln>
              <a:solidFill>
                <a:prstClr val="white"/>
              </a:solidFill>
              <a:effectLst/>
              <a:uLnTx/>
              <a:uFillTx/>
              <a:latin typeface="Calibri"/>
              <a:ea typeface="+mn-ea"/>
              <a:cs typeface="+mn-cs"/>
            </a:endParaRPr>
          </a:p>
        </p:txBody>
      </p:sp>
      <p:graphicFrame>
        <p:nvGraphicFramePr>
          <p:cNvPr id="4" name="Table 3"/>
          <p:cNvGraphicFramePr>
            <a:graphicFrameLocks noGrp="1"/>
          </p:cNvGraphicFramePr>
          <p:nvPr>
            <p:extLst>
              <p:ext uri="{D42A27DB-BD31-4B8C-83A1-F6EECF244321}">
                <p14:modId xmlns:p14="http://schemas.microsoft.com/office/powerpoint/2010/main" val="2487905119"/>
              </p:ext>
            </p:extLst>
          </p:nvPr>
        </p:nvGraphicFramePr>
        <p:xfrm>
          <a:off x="76582" y="1068592"/>
          <a:ext cx="12115416" cy="5581845"/>
        </p:xfrm>
        <a:graphic>
          <a:graphicData uri="http://schemas.openxmlformats.org/drawingml/2006/table">
            <a:tbl>
              <a:tblPr firstRow="1" bandRow="1">
                <a:effectLst/>
                <a:tableStyleId>{5C22544A-7EE6-4342-B048-85BDC9FD1C3A}</a:tableStyleId>
              </a:tblPr>
              <a:tblGrid>
                <a:gridCol w="3890764">
                  <a:extLst>
                    <a:ext uri="{9D8B030D-6E8A-4147-A177-3AD203B41FA5}">
                      <a16:colId xmlns:a16="http://schemas.microsoft.com/office/drawing/2014/main" val="20000"/>
                    </a:ext>
                  </a:extLst>
                </a:gridCol>
                <a:gridCol w="2060647">
                  <a:extLst>
                    <a:ext uri="{9D8B030D-6E8A-4147-A177-3AD203B41FA5}">
                      <a16:colId xmlns:a16="http://schemas.microsoft.com/office/drawing/2014/main" val="20001"/>
                    </a:ext>
                  </a:extLst>
                </a:gridCol>
                <a:gridCol w="2126416">
                  <a:extLst>
                    <a:ext uri="{9D8B030D-6E8A-4147-A177-3AD203B41FA5}">
                      <a16:colId xmlns:a16="http://schemas.microsoft.com/office/drawing/2014/main" val="20004"/>
                    </a:ext>
                  </a:extLst>
                </a:gridCol>
                <a:gridCol w="2004272">
                  <a:extLst>
                    <a:ext uri="{9D8B030D-6E8A-4147-A177-3AD203B41FA5}">
                      <a16:colId xmlns:a16="http://schemas.microsoft.com/office/drawing/2014/main" val="20006"/>
                    </a:ext>
                  </a:extLst>
                </a:gridCol>
                <a:gridCol w="2033317">
                  <a:extLst>
                    <a:ext uri="{9D8B030D-6E8A-4147-A177-3AD203B41FA5}">
                      <a16:colId xmlns:a16="http://schemas.microsoft.com/office/drawing/2014/main" val="20007"/>
                    </a:ext>
                  </a:extLst>
                </a:gridCol>
              </a:tblGrid>
              <a:tr h="793148">
                <a:tc>
                  <a:txBody>
                    <a:bodyPr/>
                    <a:lstStyle/>
                    <a:p>
                      <a:pPr algn="ctr"/>
                      <a:r>
                        <a:rPr lang="en-US" sz="2400" dirty="0"/>
                        <a:t>Forecast</a:t>
                      </a:r>
                    </a:p>
                    <a:p>
                      <a:pPr algn="ctr"/>
                      <a:r>
                        <a:rPr lang="en-US" sz="2400" dirty="0"/>
                        <a:t> Location</a:t>
                      </a:r>
                    </a:p>
                  </a:txBody>
                  <a:tcPr anchor="ctr"/>
                </a:tc>
                <a:tc>
                  <a:txBody>
                    <a:bodyPr/>
                    <a:lstStyle/>
                    <a:p>
                      <a:pPr algn="ctr"/>
                      <a:r>
                        <a:rPr lang="en-US" sz="2400" baseline="0" dirty="0">
                          <a:solidFill>
                            <a:schemeClr val="tx1"/>
                          </a:solidFill>
                        </a:rPr>
                        <a:t>2025</a:t>
                      </a:r>
                    </a:p>
                  </a:txBody>
                  <a:tcPr anchor="ctr"/>
                </a:tc>
                <a:tc>
                  <a:txBody>
                    <a:bodyPr/>
                    <a:lstStyle/>
                    <a:p>
                      <a:pPr algn="ctr"/>
                      <a:r>
                        <a:rPr lang="en-US" sz="2400" dirty="0"/>
                        <a:t>2005</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t>2009</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t>2017</a:t>
                      </a:r>
                    </a:p>
                  </a:txBody>
                  <a:tcPr anchor="ctr"/>
                </a:tc>
                <a:extLst>
                  <a:ext uri="{0D108BD9-81ED-4DB2-BD59-A6C34878D82A}">
                    <a16:rowId xmlns:a16="http://schemas.microsoft.com/office/drawing/2014/main" val="10000"/>
                  </a:ext>
                </a:extLst>
              </a:tr>
              <a:tr h="528765">
                <a:tc>
                  <a:txBody>
                    <a:bodyPr/>
                    <a:lstStyle/>
                    <a:p>
                      <a:pPr algn="ctr"/>
                      <a:r>
                        <a:rPr lang="en-US" b="1" dirty="0"/>
                        <a:t>Cairo, IL</a:t>
                      </a:r>
                    </a:p>
                  </a:txBody>
                  <a:tcPr anchor="ctr"/>
                </a:tc>
                <a:tc>
                  <a:txBody>
                    <a:bodyPr/>
                    <a:lstStyle/>
                    <a:p>
                      <a:pPr algn="ctr"/>
                      <a:r>
                        <a:rPr lang="en-US" sz="1800" b="1" dirty="0">
                          <a:solidFill>
                            <a:srgbClr val="FF0000"/>
                          </a:solidFill>
                        </a:rPr>
                        <a:t>52.6 (crest)</a:t>
                      </a:r>
                    </a:p>
                  </a:txBody>
                  <a:tcPr anchor="ctr"/>
                </a:tc>
                <a:tc>
                  <a:txBody>
                    <a:bodyPr/>
                    <a:lstStyle/>
                    <a:p>
                      <a:pPr algn="ctr"/>
                      <a:r>
                        <a:rPr lang="en-US" sz="1800" b="1" dirty="0"/>
                        <a:t>53.2</a:t>
                      </a:r>
                    </a:p>
                  </a:txBody>
                  <a:tcPr anchor="ctr"/>
                </a:tc>
                <a:tc>
                  <a:txBody>
                    <a:bodyPr/>
                    <a:lstStyle/>
                    <a:p>
                      <a:pPr algn="ctr"/>
                      <a:r>
                        <a:rPr lang="en-US" sz="1800" b="1" dirty="0"/>
                        <a:t>51.1</a:t>
                      </a:r>
                    </a:p>
                  </a:txBody>
                  <a:tcPr anchor="ctr"/>
                </a:tc>
                <a:tc>
                  <a:txBody>
                    <a:bodyPr/>
                    <a:lstStyle/>
                    <a:p>
                      <a:pPr algn="ctr"/>
                      <a:r>
                        <a:rPr lang="en-US" sz="1800" b="1" dirty="0">
                          <a:solidFill>
                            <a:schemeClr val="tx1"/>
                          </a:solidFill>
                        </a:rPr>
                        <a:t>52.2</a:t>
                      </a:r>
                    </a:p>
                  </a:txBody>
                  <a:tcPr anchor="ctr"/>
                </a:tc>
                <a:extLst>
                  <a:ext uri="{0D108BD9-81ED-4DB2-BD59-A6C34878D82A}">
                    <a16:rowId xmlns:a16="http://schemas.microsoft.com/office/drawing/2014/main" val="10001"/>
                  </a:ext>
                </a:extLst>
              </a:tr>
              <a:tr h="528765">
                <a:tc>
                  <a:txBody>
                    <a:bodyPr/>
                    <a:lstStyle/>
                    <a:p>
                      <a:pPr algn="ctr"/>
                      <a:r>
                        <a:rPr lang="en-US" b="1" dirty="0"/>
                        <a:t>Memphis, TN</a:t>
                      </a:r>
                    </a:p>
                  </a:txBody>
                  <a:tcPr anchor="ctr"/>
                </a:tc>
                <a:tc>
                  <a:txBody>
                    <a:bodyPr/>
                    <a:lstStyle/>
                    <a:p>
                      <a:pPr algn="ctr"/>
                      <a:r>
                        <a:rPr lang="en-US" sz="1800" b="1" dirty="0">
                          <a:solidFill>
                            <a:srgbClr val="FF0000"/>
                          </a:solidFill>
                        </a:rPr>
                        <a:t>37.6 (crest)</a:t>
                      </a:r>
                    </a:p>
                  </a:txBody>
                  <a:tcPr anchor="ctr"/>
                </a:tc>
                <a:tc>
                  <a:txBody>
                    <a:bodyPr/>
                    <a:lstStyle/>
                    <a:p>
                      <a:pPr algn="ctr"/>
                      <a:r>
                        <a:rPr lang="en-US" sz="1800" b="1" dirty="0"/>
                        <a:t>35.7</a:t>
                      </a:r>
                    </a:p>
                  </a:txBody>
                  <a:tcPr anchor="ctr"/>
                </a:tc>
                <a:tc>
                  <a:txBody>
                    <a:bodyPr/>
                    <a:lstStyle/>
                    <a:p>
                      <a:pPr algn="ctr"/>
                      <a:r>
                        <a:rPr lang="en-US" sz="1800" b="1" dirty="0"/>
                        <a:t>34.7</a:t>
                      </a:r>
                    </a:p>
                  </a:txBody>
                  <a:tcPr anchor="ctr"/>
                </a:tc>
                <a:tc>
                  <a:txBody>
                    <a:bodyPr/>
                    <a:lstStyle/>
                    <a:p>
                      <a:pPr algn="ctr"/>
                      <a:r>
                        <a:rPr lang="en-US" sz="1800" b="1" dirty="0">
                          <a:solidFill>
                            <a:schemeClr val="tx1"/>
                          </a:solidFill>
                        </a:rPr>
                        <a:t>36.0</a:t>
                      </a:r>
                    </a:p>
                  </a:txBody>
                  <a:tcPr anchor="ctr"/>
                </a:tc>
                <a:extLst>
                  <a:ext uri="{0D108BD9-81ED-4DB2-BD59-A6C34878D82A}">
                    <a16:rowId xmlns:a16="http://schemas.microsoft.com/office/drawing/2014/main" val="10002"/>
                  </a:ext>
                </a:extLst>
              </a:tr>
              <a:tr h="528765">
                <a:tc>
                  <a:txBody>
                    <a:bodyPr/>
                    <a:lstStyle/>
                    <a:p>
                      <a:pPr algn="ctr"/>
                      <a:r>
                        <a:rPr lang="en-US" b="1" dirty="0"/>
                        <a:t>Arkansas City, AR</a:t>
                      </a:r>
                    </a:p>
                  </a:txBody>
                  <a:tcPr anchor="ctr"/>
                </a:tc>
                <a:tc>
                  <a:txBody>
                    <a:bodyPr/>
                    <a:lstStyle/>
                    <a:p>
                      <a:pPr algn="ctr"/>
                      <a:r>
                        <a:rPr lang="en-US" sz="1800" b="1" dirty="0">
                          <a:solidFill>
                            <a:srgbClr val="FF0000"/>
                          </a:solidFill>
                        </a:rPr>
                        <a:t>42.4 (crest)</a:t>
                      </a:r>
                    </a:p>
                  </a:txBody>
                  <a:tcPr anchor="ctr"/>
                </a:tc>
                <a:tc>
                  <a:txBody>
                    <a:bodyPr/>
                    <a:lstStyle/>
                    <a:p>
                      <a:pPr algn="ctr"/>
                      <a:r>
                        <a:rPr lang="en-US" sz="1800" b="1" dirty="0"/>
                        <a:t>39.3</a:t>
                      </a:r>
                    </a:p>
                  </a:txBody>
                  <a:tcPr anchor="ctr"/>
                </a:tc>
                <a:tc>
                  <a:txBody>
                    <a:bodyPr/>
                    <a:lstStyle/>
                    <a:p>
                      <a:pPr algn="ctr"/>
                      <a:r>
                        <a:rPr lang="en-US" sz="1800" b="1" dirty="0"/>
                        <a:t>40.4</a:t>
                      </a:r>
                    </a:p>
                  </a:txBody>
                  <a:tcPr anchor="ctr"/>
                </a:tc>
                <a:tc>
                  <a:txBody>
                    <a:bodyPr/>
                    <a:lstStyle/>
                    <a:p>
                      <a:pPr algn="ctr"/>
                      <a:r>
                        <a:rPr lang="en-US" sz="1800" b="1" dirty="0">
                          <a:solidFill>
                            <a:schemeClr val="tx1"/>
                          </a:solidFill>
                        </a:rPr>
                        <a:t>42.1</a:t>
                      </a:r>
                    </a:p>
                  </a:txBody>
                  <a:tcPr anchor="ctr"/>
                </a:tc>
                <a:extLst>
                  <a:ext uri="{0D108BD9-81ED-4DB2-BD59-A6C34878D82A}">
                    <a16:rowId xmlns:a16="http://schemas.microsoft.com/office/drawing/2014/main" val="10005"/>
                  </a:ext>
                </a:extLst>
              </a:tr>
              <a:tr h="528765">
                <a:tc>
                  <a:txBody>
                    <a:bodyPr/>
                    <a:lstStyle/>
                    <a:p>
                      <a:pPr algn="ctr"/>
                      <a:r>
                        <a:rPr lang="en-US" b="1" dirty="0"/>
                        <a:t>Greenville, MS</a:t>
                      </a:r>
                    </a:p>
                  </a:txBody>
                  <a:tcPr anchor="ctr"/>
                </a:tc>
                <a:tc>
                  <a:txBody>
                    <a:bodyPr/>
                    <a:lstStyle/>
                    <a:p>
                      <a:pPr algn="ctr"/>
                      <a:r>
                        <a:rPr lang="en-US" sz="1800" b="1" dirty="0">
                          <a:solidFill>
                            <a:srgbClr val="FF0000"/>
                          </a:solidFill>
                        </a:rPr>
                        <a:t>54.6 (crest)</a:t>
                      </a:r>
                    </a:p>
                  </a:txBody>
                  <a:tcPr anchor="ctr"/>
                </a:tc>
                <a:tc>
                  <a:txBody>
                    <a:bodyPr/>
                    <a:lstStyle/>
                    <a:p>
                      <a:pPr algn="ctr"/>
                      <a:r>
                        <a:rPr lang="en-US" sz="1800" b="1" dirty="0"/>
                        <a:t>50.7</a:t>
                      </a:r>
                    </a:p>
                  </a:txBody>
                  <a:tcPr anchor="ctr"/>
                </a:tc>
                <a:tc>
                  <a:txBody>
                    <a:bodyPr/>
                    <a:lstStyle/>
                    <a:p>
                      <a:pPr algn="ctr"/>
                      <a:r>
                        <a:rPr lang="en-US" sz="1800" b="1" dirty="0"/>
                        <a:t>52.9</a:t>
                      </a:r>
                    </a:p>
                  </a:txBody>
                  <a:tcPr anchor="ctr"/>
                </a:tc>
                <a:tc>
                  <a:txBody>
                    <a:bodyPr/>
                    <a:lstStyle/>
                    <a:p>
                      <a:pPr algn="ctr"/>
                      <a:r>
                        <a:rPr lang="en-US" sz="1800" b="1" dirty="0">
                          <a:solidFill>
                            <a:schemeClr val="tx1"/>
                          </a:solidFill>
                        </a:rPr>
                        <a:t>54.3</a:t>
                      </a:r>
                    </a:p>
                  </a:txBody>
                  <a:tcPr anchor="ctr"/>
                </a:tc>
                <a:extLst>
                  <a:ext uri="{0D108BD9-81ED-4DB2-BD59-A6C34878D82A}">
                    <a16:rowId xmlns:a16="http://schemas.microsoft.com/office/drawing/2014/main" val="10006"/>
                  </a:ext>
                </a:extLst>
              </a:tr>
              <a:tr h="528765">
                <a:tc>
                  <a:txBody>
                    <a:bodyPr/>
                    <a:lstStyle/>
                    <a:p>
                      <a:pPr algn="ctr"/>
                      <a:r>
                        <a:rPr lang="en-US" b="1" dirty="0"/>
                        <a:t>Vicksburg, MS</a:t>
                      </a:r>
                    </a:p>
                  </a:txBody>
                  <a:tcPr anchor="ctr"/>
                </a:tc>
                <a:tc>
                  <a:txBody>
                    <a:bodyPr/>
                    <a:lstStyle/>
                    <a:p>
                      <a:pPr algn="ctr"/>
                      <a:r>
                        <a:rPr lang="en-US" sz="1800" b="1" dirty="0">
                          <a:solidFill>
                            <a:srgbClr val="FF0000"/>
                          </a:solidFill>
                        </a:rPr>
                        <a:t>49.4 (crest)</a:t>
                      </a:r>
                    </a:p>
                  </a:txBody>
                  <a:tcPr anchor="ctr"/>
                </a:tc>
                <a:tc>
                  <a:txBody>
                    <a:bodyPr/>
                    <a:lstStyle/>
                    <a:p>
                      <a:pPr algn="ctr"/>
                      <a:r>
                        <a:rPr lang="en-US" sz="1800" b="1" dirty="0"/>
                        <a:t>44.5</a:t>
                      </a:r>
                    </a:p>
                  </a:txBody>
                  <a:tcPr anchor="ctr"/>
                </a:tc>
                <a:tc>
                  <a:txBody>
                    <a:bodyPr/>
                    <a:lstStyle/>
                    <a:p>
                      <a:pPr algn="ctr"/>
                      <a:r>
                        <a:rPr lang="en-US" sz="1800" b="1" dirty="0"/>
                        <a:t>47.6</a:t>
                      </a:r>
                    </a:p>
                  </a:txBody>
                  <a:tcPr anchor="ctr"/>
                </a:tc>
                <a:tc>
                  <a:txBody>
                    <a:bodyPr/>
                    <a:lstStyle/>
                    <a:p>
                      <a:pPr algn="ctr"/>
                      <a:r>
                        <a:rPr lang="en-US" sz="1800" b="1" dirty="0">
                          <a:solidFill>
                            <a:schemeClr val="tx1"/>
                          </a:solidFill>
                        </a:rPr>
                        <a:t>48.3</a:t>
                      </a:r>
                    </a:p>
                  </a:txBody>
                  <a:tcPr anchor="ctr"/>
                </a:tc>
                <a:extLst>
                  <a:ext uri="{0D108BD9-81ED-4DB2-BD59-A6C34878D82A}">
                    <a16:rowId xmlns:a16="http://schemas.microsoft.com/office/drawing/2014/main" val="10007"/>
                  </a:ext>
                </a:extLst>
              </a:tr>
              <a:tr h="528765">
                <a:tc>
                  <a:txBody>
                    <a:bodyPr/>
                    <a:lstStyle/>
                    <a:p>
                      <a:pPr algn="ctr"/>
                      <a:r>
                        <a:rPr lang="en-US" b="1" dirty="0"/>
                        <a:t>Natchez, MS</a:t>
                      </a:r>
                    </a:p>
                  </a:txBody>
                  <a:tcPr anchor="ctr"/>
                </a:tc>
                <a:tc>
                  <a:txBody>
                    <a:bodyPr/>
                    <a:lstStyle/>
                    <a:p>
                      <a:pPr algn="ctr"/>
                      <a:r>
                        <a:rPr lang="en-US" sz="1800" b="1" dirty="0">
                          <a:solidFill>
                            <a:srgbClr val="FF0000"/>
                          </a:solidFill>
                        </a:rPr>
                        <a:t>55.8 (crest)</a:t>
                      </a:r>
                    </a:p>
                  </a:txBody>
                  <a:tcPr anchor="ctr"/>
                </a:tc>
                <a:tc>
                  <a:txBody>
                    <a:bodyPr/>
                    <a:lstStyle/>
                    <a:p>
                      <a:pPr algn="ctr"/>
                      <a:r>
                        <a:rPr lang="en-US" sz="1800" b="1" dirty="0"/>
                        <a:t>51.2</a:t>
                      </a:r>
                    </a:p>
                  </a:txBody>
                  <a:tcPr anchor="ctr"/>
                </a:tc>
                <a:tc>
                  <a:txBody>
                    <a:bodyPr/>
                    <a:lstStyle/>
                    <a:p>
                      <a:pPr algn="ctr"/>
                      <a:r>
                        <a:rPr lang="en-US" sz="1800" b="1" dirty="0"/>
                        <a:t>54.4</a:t>
                      </a:r>
                    </a:p>
                  </a:txBody>
                  <a:tcPr anchor="ctr"/>
                </a:tc>
                <a:tc>
                  <a:txBody>
                    <a:bodyPr/>
                    <a:lstStyle/>
                    <a:p>
                      <a:pPr algn="ctr"/>
                      <a:r>
                        <a:rPr lang="en-US" sz="1800" b="1" dirty="0">
                          <a:solidFill>
                            <a:schemeClr val="tx1"/>
                          </a:solidFill>
                        </a:rPr>
                        <a:t>54.9</a:t>
                      </a:r>
                    </a:p>
                  </a:txBody>
                  <a:tcPr anchor="ctr"/>
                </a:tc>
                <a:extLst>
                  <a:ext uri="{0D108BD9-81ED-4DB2-BD59-A6C34878D82A}">
                    <a16:rowId xmlns:a16="http://schemas.microsoft.com/office/drawing/2014/main" val="10008"/>
                  </a:ext>
                </a:extLst>
              </a:tr>
              <a:tr h="528765">
                <a:tc>
                  <a:txBody>
                    <a:bodyPr/>
                    <a:lstStyle/>
                    <a:p>
                      <a:pPr lvl="0" algn="ctr"/>
                      <a:r>
                        <a:rPr lang="en-US" b="1" dirty="0"/>
                        <a:t>Red River Landing, LA</a:t>
                      </a:r>
                    </a:p>
                  </a:txBody>
                  <a:tcPr anchor="ctr"/>
                </a:tc>
                <a:tc>
                  <a:txBody>
                    <a:bodyPr/>
                    <a:lstStyle/>
                    <a:p>
                      <a:pPr algn="ctr"/>
                      <a:r>
                        <a:rPr lang="en-US" sz="1800" b="1" dirty="0">
                          <a:solidFill>
                            <a:srgbClr val="FF0000"/>
                          </a:solidFill>
                        </a:rPr>
                        <a:t>59.5 (crest)</a:t>
                      </a:r>
                    </a:p>
                  </a:txBody>
                  <a:tcPr anchor="ctr"/>
                </a:tc>
                <a:tc>
                  <a:txBody>
                    <a:bodyPr/>
                    <a:lstStyle/>
                    <a:p>
                      <a:pPr algn="ctr"/>
                      <a:r>
                        <a:rPr lang="en-US" sz="1800" b="1" dirty="0"/>
                        <a:t>55.1</a:t>
                      </a:r>
                    </a:p>
                  </a:txBody>
                  <a:tcPr anchor="ctr"/>
                </a:tc>
                <a:tc>
                  <a:txBody>
                    <a:bodyPr/>
                    <a:lstStyle/>
                    <a:p>
                      <a:pPr algn="ctr"/>
                      <a:r>
                        <a:rPr lang="en-US" sz="1800" b="1" dirty="0"/>
                        <a:t>58.1</a:t>
                      </a:r>
                    </a:p>
                  </a:txBody>
                  <a:tcPr anchor="ctr"/>
                </a:tc>
                <a:tc>
                  <a:txBody>
                    <a:bodyPr/>
                    <a:lstStyle/>
                    <a:p>
                      <a:pPr algn="ctr"/>
                      <a:r>
                        <a:rPr lang="en-US" sz="1800" b="1" dirty="0">
                          <a:solidFill>
                            <a:schemeClr val="tx1"/>
                          </a:solidFill>
                        </a:rPr>
                        <a:t>57.7</a:t>
                      </a:r>
                    </a:p>
                  </a:txBody>
                  <a:tcPr anchor="ctr"/>
                </a:tc>
                <a:extLst>
                  <a:ext uri="{0D108BD9-81ED-4DB2-BD59-A6C34878D82A}">
                    <a16:rowId xmlns:a16="http://schemas.microsoft.com/office/drawing/2014/main" val="10009"/>
                  </a:ext>
                </a:extLst>
              </a:tr>
              <a:tr h="528765">
                <a:tc>
                  <a:txBody>
                    <a:bodyPr/>
                    <a:lstStyle/>
                    <a:p>
                      <a:pPr algn="ctr"/>
                      <a:r>
                        <a:rPr lang="en-US" b="1" dirty="0"/>
                        <a:t>Baton Rouge, LA</a:t>
                      </a:r>
                    </a:p>
                  </a:txBody>
                  <a:tcPr anchor="ctr"/>
                </a:tc>
                <a:tc>
                  <a:txBody>
                    <a:bodyPr/>
                    <a:lstStyle/>
                    <a:p>
                      <a:pPr algn="ctr"/>
                      <a:r>
                        <a:rPr lang="en-US" sz="1800" b="1">
                          <a:solidFill>
                            <a:srgbClr val="FF0000"/>
                          </a:solidFill>
                        </a:rPr>
                        <a:t>42.3 </a:t>
                      </a:r>
                      <a:r>
                        <a:rPr lang="en-US" sz="1800" b="1" dirty="0">
                          <a:solidFill>
                            <a:srgbClr val="FF0000"/>
                          </a:solidFill>
                        </a:rPr>
                        <a:t>(crest)</a:t>
                      </a:r>
                    </a:p>
                  </a:txBody>
                  <a:tcPr anchor="ctr"/>
                </a:tc>
                <a:tc>
                  <a:txBody>
                    <a:bodyPr/>
                    <a:lstStyle/>
                    <a:p>
                      <a:pPr algn="ctr"/>
                      <a:r>
                        <a:rPr lang="en-US" sz="1800" b="1" dirty="0"/>
                        <a:t>38.5</a:t>
                      </a:r>
                    </a:p>
                  </a:txBody>
                  <a:tcPr anchor="ctr"/>
                </a:tc>
                <a:tc>
                  <a:txBody>
                    <a:bodyPr/>
                    <a:lstStyle/>
                    <a:p>
                      <a:pPr algn="ctr"/>
                      <a:r>
                        <a:rPr lang="en-US" sz="1800" b="1" dirty="0"/>
                        <a:t>40.8</a:t>
                      </a:r>
                    </a:p>
                  </a:txBody>
                  <a:tcPr anchor="ctr"/>
                </a:tc>
                <a:tc>
                  <a:txBody>
                    <a:bodyPr/>
                    <a:lstStyle/>
                    <a:p>
                      <a:pPr algn="ctr"/>
                      <a:r>
                        <a:rPr lang="en-US" sz="1800" b="1" dirty="0">
                          <a:solidFill>
                            <a:schemeClr val="tx1"/>
                          </a:solidFill>
                        </a:rPr>
                        <a:t>40.6</a:t>
                      </a:r>
                    </a:p>
                  </a:txBody>
                  <a:tcPr anchor="ctr"/>
                </a:tc>
                <a:extLst>
                  <a:ext uri="{0D108BD9-81ED-4DB2-BD59-A6C34878D82A}">
                    <a16:rowId xmlns:a16="http://schemas.microsoft.com/office/drawing/2014/main" val="10010"/>
                  </a:ext>
                </a:extLst>
              </a:tr>
              <a:tr h="528765">
                <a:tc>
                  <a:txBody>
                    <a:bodyPr/>
                    <a:lstStyle/>
                    <a:p>
                      <a:pPr algn="ctr"/>
                      <a:r>
                        <a:rPr lang="en-US" b="1" dirty="0"/>
                        <a:t>New Orleans, LA</a:t>
                      </a:r>
                    </a:p>
                  </a:txBody>
                  <a:tcPr anchor="ctr"/>
                </a:tc>
                <a:tc>
                  <a:txBody>
                    <a:bodyPr/>
                    <a:lstStyle/>
                    <a:p>
                      <a:pPr algn="ctr"/>
                      <a:r>
                        <a:rPr lang="en-US" sz="1800" b="1" dirty="0">
                          <a:solidFill>
                            <a:srgbClr val="FF0000"/>
                          </a:solidFill>
                        </a:rPr>
                        <a:t>16.7 (crest)</a:t>
                      </a:r>
                    </a:p>
                  </a:txBody>
                  <a:tcPr anchor="ctr"/>
                </a:tc>
                <a:tc>
                  <a:txBody>
                    <a:bodyPr/>
                    <a:lstStyle/>
                    <a:p>
                      <a:pPr algn="ctr"/>
                      <a:r>
                        <a:rPr lang="en-US" sz="1800" b="1" dirty="0"/>
                        <a:t>16.3</a:t>
                      </a:r>
                    </a:p>
                  </a:txBody>
                  <a:tcPr anchor="ctr"/>
                </a:tc>
                <a:tc>
                  <a:txBody>
                    <a:bodyPr/>
                    <a:lstStyle/>
                    <a:p>
                      <a:pPr algn="ctr"/>
                      <a:r>
                        <a:rPr lang="en-US" sz="1800" b="1" dirty="0"/>
                        <a:t>16.5</a:t>
                      </a:r>
                    </a:p>
                  </a:txBody>
                  <a:tcPr anchor="ctr"/>
                </a:tc>
                <a:tc>
                  <a:txBody>
                    <a:bodyPr/>
                    <a:lstStyle/>
                    <a:p>
                      <a:pPr algn="ctr"/>
                      <a:r>
                        <a:rPr lang="en-US" sz="1800" b="1" dirty="0">
                          <a:solidFill>
                            <a:schemeClr val="tx1"/>
                          </a:solidFill>
                        </a:rPr>
                        <a:t>16.5</a:t>
                      </a:r>
                    </a:p>
                  </a:txBody>
                  <a:tcPr anchor="ctr"/>
                </a:tc>
                <a:extLst>
                  <a:ext uri="{0D108BD9-81ED-4DB2-BD59-A6C34878D82A}">
                    <a16:rowId xmlns:a16="http://schemas.microsoft.com/office/drawing/2014/main" val="3022291002"/>
                  </a:ext>
                </a:extLst>
              </a:tr>
            </a:tbl>
          </a:graphicData>
        </a:graphic>
      </p:graphicFrame>
      <p:sp>
        <p:nvSpPr>
          <p:cNvPr id="7" name="TextBox 6">
            <a:extLst>
              <a:ext uri="{FF2B5EF4-FFF2-40B4-BE49-F238E27FC236}">
                <a16:creationId xmlns:a16="http://schemas.microsoft.com/office/drawing/2014/main" id="{E25E6381-8D19-4BF1-BC4D-912E6957256A}"/>
              </a:ext>
            </a:extLst>
          </p:cNvPr>
          <p:cNvSpPr txBox="1"/>
          <p:nvPr/>
        </p:nvSpPr>
        <p:spPr>
          <a:xfrm>
            <a:off x="88065" y="58732"/>
            <a:ext cx="12103933"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Comparative Mississippi River Crests</a:t>
            </a:r>
          </a:p>
        </p:txBody>
      </p:sp>
      <p:sp>
        <p:nvSpPr>
          <p:cNvPr id="12" name="TextBox 11">
            <a:extLst>
              <a:ext uri="{FF2B5EF4-FFF2-40B4-BE49-F238E27FC236}">
                <a16:creationId xmlns:a16="http://schemas.microsoft.com/office/drawing/2014/main" id="{7FC2D4C9-A458-4216-8692-568F745FE57D}"/>
              </a:ext>
            </a:extLst>
          </p:cNvPr>
          <p:cNvSpPr txBox="1"/>
          <p:nvPr/>
        </p:nvSpPr>
        <p:spPr>
          <a:xfrm>
            <a:off x="804020" y="702202"/>
            <a:ext cx="4793300"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rPr>
              <a:t>                  Lower Mississippi River Forecast Center</a:t>
            </a:r>
            <a:endParaRPr kumimoji="0" lang="en-US" sz="1800" b="0" i="1"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1"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endParaRPr>
          </a:p>
        </p:txBody>
      </p:sp>
      <p:pic>
        <p:nvPicPr>
          <p:cNvPr id="14" name="Picture 13">
            <a:extLst>
              <a:ext uri="{FF2B5EF4-FFF2-40B4-BE49-F238E27FC236}">
                <a16:creationId xmlns:a16="http://schemas.microsoft.com/office/drawing/2014/main" id="{5554F08F-7869-4D0D-9DFC-3A278BC081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65" y="64752"/>
            <a:ext cx="914899" cy="905556"/>
          </a:xfrm>
          <a:prstGeom prst="rect">
            <a:avLst/>
          </a:prstGeom>
        </p:spPr>
      </p:pic>
      <p:sp>
        <p:nvSpPr>
          <p:cNvPr id="22" name="Title 21">
            <a:extLst>
              <a:ext uri="{FF2B5EF4-FFF2-40B4-BE49-F238E27FC236}">
                <a16:creationId xmlns:a16="http://schemas.microsoft.com/office/drawing/2014/main" id="{FCFD8BAF-DAA7-46A6-B0A4-FC97EF146034}"/>
              </a:ext>
            </a:extLst>
          </p:cNvPr>
          <p:cNvSpPr txBox="1">
            <a:spLocks noGrp="1"/>
          </p:cNvSpPr>
          <p:nvPr>
            <p:ph type="title"/>
          </p:nvPr>
        </p:nvSpPr>
        <p:spPr>
          <a:xfrm>
            <a:off x="10069514" y="302106"/>
            <a:ext cx="2210548" cy="43084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cap="none" dirty="0">
                <a:ln>
                  <a:noFill/>
                </a:ln>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Data provided by </a:t>
            </a:r>
            <a:br>
              <a:rPr lang="en-US" sz="1100" cap="none" dirty="0">
                <a:ln>
                  <a:noFill/>
                </a:ln>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r>
              <a:rPr lang="en-US" sz="1100" cap="none" dirty="0">
                <a:ln>
                  <a:noFill/>
                </a:ln>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U.S. Army Corps of Engineers</a:t>
            </a:r>
            <a:endParaRPr kumimoji="0" lang="en-US" sz="1100" b="0"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
        <p:nvSpPr>
          <p:cNvPr id="23" name="Title 21">
            <a:extLst>
              <a:ext uri="{FF2B5EF4-FFF2-40B4-BE49-F238E27FC236}">
                <a16:creationId xmlns:a16="http://schemas.microsoft.com/office/drawing/2014/main" id="{0B9BD4AC-C048-4876-9AE2-8DCAAAE587F4}"/>
              </a:ext>
            </a:extLst>
          </p:cNvPr>
          <p:cNvSpPr txBox="1">
            <a:spLocks/>
          </p:cNvSpPr>
          <p:nvPr/>
        </p:nvSpPr>
        <p:spPr>
          <a:xfrm>
            <a:off x="8215564" y="741872"/>
            <a:ext cx="3476327" cy="338554"/>
          </a:xfrm>
          <a:prstGeom prst="rect">
            <a:avLst/>
          </a:prstGeom>
          <a:noFill/>
          <a:effectLst/>
        </p:spPr>
        <p:txBody>
          <a:bodyPr vert="horz" wrap="square" lIns="91440" tIns="45720" rIns="91440" bIns="45720" rtlCol="0" anchor="b">
            <a:spAutoFit/>
          </a:bodyPr>
          <a:lstStyle>
            <a:lvl1pPr algn="l" defTabSz="457200" rtl="0" eaLnBrk="1" latinLnBrk="0" hangingPunct="1">
              <a:spcBef>
                <a:spcPct val="0"/>
              </a:spcBef>
              <a:buNone/>
              <a:defRPr sz="24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46194"/>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Current data as of </a:t>
            </a:r>
            <a:r>
              <a:rPr lang="en-US" sz="1600" cap="none" dirty="0">
                <a:ln>
                  <a:noFill/>
                </a:ln>
                <a:solidFill>
                  <a:srgbClr val="14619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May 20</a:t>
            </a:r>
            <a:r>
              <a:rPr kumimoji="0" lang="en-US" sz="1600" b="0" i="0" u="none" strike="noStrike" kern="1200" cap="none" spc="0" normalizeH="0" baseline="0" noProof="0" dirty="0">
                <a:ln>
                  <a:noFill/>
                </a:ln>
                <a:solidFill>
                  <a:srgbClr val="146194"/>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2025</a:t>
            </a:r>
            <a:r>
              <a:rPr kumimoji="0" lang="en-US" sz="1600" b="0"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a:t>
            </a:r>
            <a:endParaRPr kumimoji="0" lang="en-US" sz="1100" b="0"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425845785"/>
      </p:ext>
    </p:extLst>
  </p:cSld>
  <p:clrMapOvr>
    <a:masterClrMapping/>
  </p:clrMapOvr>
</p:sld>
</file>

<file path=ppt/theme/theme1.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etting All Posts">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36563</TotalTime>
  <Words>903</Words>
  <Application>Microsoft Office PowerPoint</Application>
  <PresentationFormat>Widescreen</PresentationFormat>
  <Paragraphs>181</Paragraphs>
  <Slides>4</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 Narrow</vt:lpstr>
      <vt:lpstr>Arial</vt:lpstr>
      <vt:lpstr>Calibri</vt:lpstr>
      <vt:lpstr>1_Office Theme</vt:lpstr>
      <vt:lpstr>Getting All Posts</vt:lpstr>
      <vt:lpstr>PowerPoint Presentation</vt:lpstr>
      <vt:lpstr>PowerPoint Presentation</vt:lpstr>
      <vt:lpstr>PowerPoint Presentation</vt:lpstr>
      <vt:lpstr>Data provided by  U.S. Army Corps of Engineers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Suzanne Van Cooten</dc:creator>
  <cp:lastModifiedBy>David Welch</cp:lastModifiedBy>
  <cp:revision>218</cp:revision>
  <dcterms:created xsi:type="dcterms:W3CDTF">2019-02-26T19:21:25Z</dcterms:created>
  <dcterms:modified xsi:type="dcterms:W3CDTF">2025-05-20T16:40:49Z</dcterms:modified>
</cp:coreProperties>
</file>